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1"/>
  </p:notesMasterIdLst>
  <p:sldIdLst>
    <p:sldId id="256" r:id="rId2"/>
    <p:sldId id="265" r:id="rId3"/>
    <p:sldId id="301" r:id="rId4"/>
    <p:sldId id="266" r:id="rId5"/>
    <p:sldId id="323" r:id="rId6"/>
    <p:sldId id="312" r:id="rId7"/>
    <p:sldId id="279" r:id="rId8"/>
    <p:sldId id="290" r:id="rId9"/>
    <p:sldId id="267" r:id="rId10"/>
    <p:sldId id="278" r:id="rId11"/>
    <p:sldId id="283" r:id="rId12"/>
    <p:sldId id="324" r:id="rId13"/>
    <p:sldId id="287" r:id="rId14"/>
    <p:sldId id="286" r:id="rId15"/>
    <p:sldId id="293" r:id="rId16"/>
    <p:sldId id="288" r:id="rId17"/>
    <p:sldId id="285" r:id="rId18"/>
    <p:sldId id="320" r:id="rId19"/>
    <p:sldId id="289" r:id="rId20"/>
    <p:sldId id="294" r:id="rId21"/>
    <p:sldId id="291" r:id="rId22"/>
    <p:sldId id="295" r:id="rId23"/>
    <p:sldId id="273" r:id="rId24"/>
    <p:sldId id="268" r:id="rId25"/>
    <p:sldId id="276" r:id="rId26"/>
    <p:sldId id="299" r:id="rId27"/>
    <p:sldId id="304" r:id="rId28"/>
    <p:sldId id="325" r:id="rId29"/>
    <p:sldId id="318" r:id="rId30"/>
    <p:sldId id="329" r:id="rId31"/>
    <p:sldId id="330" r:id="rId32"/>
    <p:sldId id="326" r:id="rId33"/>
    <p:sldId id="315" r:id="rId34"/>
    <p:sldId id="305" r:id="rId35"/>
    <p:sldId id="314" r:id="rId36"/>
    <p:sldId id="316" r:id="rId37"/>
    <p:sldId id="317" r:id="rId38"/>
    <p:sldId id="302" r:id="rId39"/>
    <p:sldId id="306" r:id="rId40"/>
    <p:sldId id="307" r:id="rId41"/>
    <p:sldId id="327" r:id="rId42"/>
    <p:sldId id="298" r:id="rId43"/>
    <p:sldId id="328" r:id="rId44"/>
    <p:sldId id="297" r:id="rId45"/>
    <p:sldId id="308" r:id="rId46"/>
    <p:sldId id="322" r:id="rId47"/>
    <p:sldId id="321" r:id="rId48"/>
    <p:sldId id="311" r:id="rId49"/>
    <p:sldId id="280" r:id="rId50"/>
  </p:sldIdLst>
  <p:sldSz cx="18288000" cy="10287000"/>
  <p:notesSz cx="6858000" cy="9144000"/>
  <p:embeddedFontLst>
    <p:embeddedFont>
      <p:font typeface="맑은 고딕" panose="020B0503020000020004" pitchFamily="50" charset="-127"/>
      <p:regular r:id="rId52"/>
      <p:bold r:id="rId53"/>
    </p:embeddedFont>
    <p:embeddedFont>
      <p:font typeface="Pretendard ExtraBold" panose="02000903000000020004" pitchFamily="2" charset="-127"/>
      <p:bold r:id="rId54"/>
    </p:embeddedFont>
    <p:embeddedFont>
      <p:font typeface="Pretendard" panose="02000503000000020004" pitchFamily="2" charset="-127"/>
      <p:regular r:id="rId55"/>
      <p:bold r:id="rId56"/>
    </p:embeddedFont>
    <p:embeddedFont>
      <p:font typeface="Hallym Gothic Medium" panose="020B0603000000000000" pitchFamily="50" charset="-127"/>
      <p:regular r:id="rId57"/>
    </p:embeddedFon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Pretendard Medium" panose="02000603000000020004" pitchFamily="2" charset="-127"/>
      <p:regular r:id="rId62"/>
    </p:embeddedFont>
    <p:embeddedFont>
      <p:font typeface="Consolas" panose="020B0609020204030204" pitchFamily="49" charset="0"/>
      <p:regular r:id="rId63"/>
      <p:bold r:id="rId64"/>
      <p:italic r:id="rId65"/>
      <p:boldItalic r:id="rId66"/>
    </p:embeddedFont>
    <p:embeddedFont>
      <p:font typeface="Hallym Gothic Regular" panose="020B0503000000000000" pitchFamily="50" charset="-127"/>
      <p:regular r:id="rId67"/>
    </p:embeddedFont>
    <p:embeddedFont>
      <p:font typeface="Hallym Gothic Bold" panose="020B0803000000000000" pitchFamily="50" charset="-127"/>
      <p:bold r:id="rId68"/>
    </p:embeddedFont>
    <p:embeddedFont>
      <p:font typeface="Pretendard Bold" panose="02000803000000020004" pitchFamily="2" charset="-127"/>
      <p:bold r:id="rId69"/>
    </p:embeddedFont>
    <p:embeddedFont>
      <p:font typeface="Pretendard SemiBold" panose="02000703000000020004" pitchFamily="2" charset="-127"/>
      <p:bold r:id="rId70"/>
    </p:embeddedFont>
    <p:embeddedFont>
      <p:font typeface="Pretendard Light" panose="02000403000000020004" pitchFamily="2" charset="-127"/>
      <p:regular r:id="rId7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1E3C"/>
    <a:srgbClr val="133D78"/>
    <a:srgbClr val="D7CAE4"/>
    <a:srgbClr val="F7B7B7"/>
    <a:srgbClr val="3C4F6A"/>
    <a:srgbClr val="C0C0C0"/>
    <a:srgbClr val="1F5AB5"/>
    <a:srgbClr val="84B5FF"/>
    <a:srgbClr val="AFD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07" autoAdjust="0"/>
    <p:restoredTop sz="82421" autoAdjust="0"/>
  </p:normalViewPr>
  <p:slideViewPr>
    <p:cSldViewPr>
      <p:cViewPr>
        <p:scale>
          <a:sx n="66" d="100"/>
          <a:sy n="66" d="100"/>
        </p:scale>
        <p:origin x="762" y="-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BBF348-9243-4D53-86E3-DE77BED8CD3E}" type="datetimeFigureOut">
              <a:rPr lang="ko-KR" altLang="en-US" smtClean="0"/>
              <a:t>2025-03-17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B4C53-7E31-496C-A645-60F81585F4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215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조 조장을 맡은 </a:t>
            </a:r>
            <a:r>
              <a:rPr lang="ko-KR" altLang="en-US" dirty="0" err="1" smtClean="0"/>
              <a:t>강미림</a:t>
            </a:r>
            <a:r>
              <a:rPr lang="ko-KR" altLang="en-US" dirty="0" smtClean="0"/>
              <a:t> 입니다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! </a:t>
            </a:r>
          </a:p>
          <a:p>
            <a:r>
              <a:rPr lang="ko-KR" altLang="en-US" baseline="0" dirty="0" smtClean="0"/>
              <a:t>저희는 차량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유지 보수와 관련한 프로젝트를 구현해 보았습니다</a:t>
            </a:r>
            <a:r>
              <a:rPr lang="en-US" altLang="ko-KR" baseline="0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9738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655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짧다고</a:t>
            </a:r>
            <a:r>
              <a:rPr lang="ko-KR" altLang="en-US" baseline="0" dirty="0" smtClean="0"/>
              <a:t> 보자면 짧았던 이번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주간의 일정표는 간단하게 </a:t>
            </a:r>
            <a:r>
              <a:rPr lang="ko-KR" altLang="en-US" baseline="0" dirty="0" err="1" smtClean="0"/>
              <a:t>보여드리자면</a:t>
            </a:r>
            <a:r>
              <a:rPr lang="ko-KR" altLang="en-US" baseline="0" dirty="0" smtClean="0"/>
              <a:t> 이렇습니다만</a:t>
            </a:r>
            <a:r>
              <a:rPr lang="en-US" altLang="ko-KR" baseline="0" dirty="0" smtClean="0"/>
              <a:t>, </a:t>
            </a:r>
          </a:p>
          <a:p>
            <a:r>
              <a:rPr lang="ko-KR" altLang="en-US" baseline="0" dirty="0" smtClean="0"/>
              <a:t>더 자세하게 계획해 업무 계획을 최대한 </a:t>
            </a:r>
            <a:r>
              <a:rPr lang="ko-KR" altLang="en-US" baseline="0" dirty="0" err="1" smtClean="0"/>
              <a:t>철저히하여</a:t>
            </a:r>
            <a:r>
              <a:rPr lang="ko-KR" altLang="en-US" baseline="0" dirty="0" smtClean="0"/>
              <a:t> 진행 상황에 무리가 없도록 노력하였습니다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645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966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기획 내용을 토대로 </a:t>
            </a:r>
            <a:r>
              <a:rPr lang="ko-KR" altLang="en-US" dirty="0" err="1" smtClean="0"/>
              <a:t>유스케이스</a:t>
            </a:r>
            <a:r>
              <a:rPr lang="ko-KR" altLang="en-US" dirty="0" smtClean="0"/>
              <a:t> 다이어그램을 </a:t>
            </a:r>
            <a:r>
              <a:rPr lang="ko-KR" altLang="en-US" dirty="0" err="1" smtClean="0"/>
              <a:t>그려보았구요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그내용을</a:t>
            </a:r>
            <a:r>
              <a:rPr lang="ko-KR" altLang="en-US" baseline="0" dirty="0" smtClean="0"/>
              <a:t> 팀원들과 공유하며 서로 중요하다고 생각하는 기능들을  우선적으로 표현해보기로 하였습니다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0400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User</a:t>
            </a:r>
            <a:r>
              <a:rPr lang="ko-KR" altLang="en-US" dirty="0" smtClean="0"/>
              <a:t>  와</a:t>
            </a:r>
            <a:r>
              <a:rPr lang="en-US" altLang="ko-KR" dirty="0" smtClean="0"/>
              <a:t>   admin</a:t>
            </a:r>
            <a:r>
              <a:rPr lang="ko-KR" altLang="en-US" dirty="0" smtClean="0"/>
              <a:t> 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요구사항 명세를 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보시겠습니다</a:t>
            </a:r>
            <a:r>
              <a:rPr lang="en-US" altLang="ko-KR" baseline="0" dirty="0" smtClean="0"/>
              <a:t>. </a:t>
            </a:r>
            <a:br>
              <a:rPr lang="en-US" altLang="ko-KR" baseline="0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885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19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049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6893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하드웨어 및 성능 중심</a:t>
            </a:r>
            <a:r>
              <a:rPr lang="en-US" altLang="ko-KR" dirty="0" smtClean="0"/>
              <a:t>,,</a:t>
            </a:r>
          </a:p>
          <a:p>
            <a:r>
              <a:rPr lang="ko-KR" altLang="en-US" dirty="0" smtClean="0"/>
              <a:t>테이블 스키마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인덱스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저장소 설계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244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	"AOS </a:t>
            </a:r>
            <a:r>
              <a:rPr lang="ko-KR" altLang="en-US" dirty="0" smtClean="0"/>
              <a:t>란  </a:t>
            </a:r>
            <a:r>
              <a:rPr lang="en-US" altLang="ko-KR" dirty="0" smtClean="0"/>
              <a:t>REST API</a:t>
            </a:r>
            <a:r>
              <a:rPr lang="ko-KR" altLang="en-US" dirty="0" smtClean="0"/>
              <a:t>를 이용하여 클라이언트와 서버 간 데이터를 주고받는 방식이라고 할 수 있습니다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예</a:t>
            </a:r>
            <a:r>
              <a:rPr lang="ko-KR" altLang="en-US" dirty="0" smtClean="0"/>
              <a:t>약 및 일정 정보를   실시간으로 연동하여 </a:t>
            </a:r>
            <a:endParaRPr lang="en-US" altLang="ko-KR" dirty="0" smtClean="0"/>
          </a:p>
          <a:p>
            <a:pPr algn="l"/>
            <a:r>
              <a:rPr lang="ko-KR" altLang="en-US" dirty="0" err="1" smtClean="0"/>
              <a:t>백엔드에서는</a:t>
            </a:r>
            <a:r>
              <a:rPr lang="ko-KR" altLang="en-US" dirty="0" smtClean="0"/>
              <a:t> </a:t>
            </a:r>
            <a:r>
              <a:rPr lang="ko-KR" altLang="en-US" baseline="0" dirty="0" smtClean="0"/>
              <a:t> 관리자에게  </a:t>
            </a:r>
            <a:r>
              <a:rPr lang="ko-KR" altLang="en-US" dirty="0" smtClean="0"/>
              <a:t>연동이 즉각적으로 발생하게끔 하는 시스템입니다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   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실시간 공유 기능을 통해  관리자는 운영을 효율적으로 할 수 있으며   사용자 입장에서는 재고 부족으로 인한 즉각적인 보수 상황에</a:t>
            </a:r>
            <a:r>
              <a:rPr lang="ko-KR" altLang="en-US" baseline="0" dirty="0" smtClean="0"/>
              <a:t> 대비 할 수 있게 끔 합니다</a:t>
            </a:r>
            <a:r>
              <a:rPr lang="en-US" altLang="ko-KR" baseline="0" dirty="0" smtClean="0"/>
              <a:t>.    </a:t>
            </a:r>
            <a:r>
              <a:rPr lang="ko-KR" altLang="en-US" baseline="0" dirty="0" smtClean="0"/>
              <a:t>현재 </a:t>
            </a:r>
            <a:r>
              <a:rPr lang="ko-KR" altLang="en-US" baseline="0" dirty="0" err="1" smtClean="0"/>
              <a:t>예약정비</a:t>
            </a:r>
            <a:r>
              <a:rPr lang="ko-KR" altLang="en-US" baseline="0" dirty="0" smtClean="0"/>
              <a:t> 가능 여부를 포함하여  부품 서비스와 관련해서   해당 재고를 확인 할 수 있고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 원하는 지점으로 찾아 갈 수 있는 서비스로 편리함을 줄 수 있습니다</a:t>
            </a:r>
            <a:r>
              <a:rPr lang="en-US" altLang="ko-KR" baseline="0" dirty="0" smtClean="0"/>
              <a:t>.     </a:t>
            </a:r>
            <a:r>
              <a:rPr lang="ko-KR" altLang="en-US" baseline="0" dirty="0" smtClean="0"/>
              <a:t>즉각 부품 결제 후 관리자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713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바로 </a:t>
            </a:r>
            <a:r>
              <a:rPr lang="ko-KR" altLang="en-US" dirty="0" err="1" smtClean="0"/>
              <a:t>차고지라는</a:t>
            </a:r>
            <a:r>
              <a:rPr lang="ko-KR" altLang="en-US" dirty="0" smtClean="0"/>
              <a:t> 사이트 인데요 </a:t>
            </a:r>
            <a:r>
              <a:rPr lang="en-US" altLang="ko-KR" dirty="0" smtClean="0"/>
              <a:t>…!  </a:t>
            </a:r>
            <a:r>
              <a:rPr lang="ko-KR" altLang="en-US" dirty="0" smtClean="0"/>
              <a:t>멋진 로고와 함께 이렇게 탄생하게 되었습니다</a:t>
            </a:r>
            <a:r>
              <a:rPr lang="en-US" altLang="ko-KR" dirty="0" smtClean="0"/>
              <a:t>:) </a:t>
            </a:r>
            <a:r>
              <a:rPr lang="en-US" altLang="ko-KR" dirty="0" err="1" smtClean="0"/>
              <a:t>GaragEZ</a:t>
            </a:r>
            <a:r>
              <a:rPr lang="en-US" altLang="ko-KR" baseline="0" dirty="0" smtClean="0"/>
              <a:t>  </a:t>
            </a:r>
            <a:r>
              <a:rPr lang="ko-KR" altLang="en-US" baseline="0" dirty="0" smtClean="0"/>
              <a:t>에서 </a:t>
            </a:r>
            <a:r>
              <a:rPr lang="en-US" altLang="ko-KR" baseline="0" dirty="0" smtClean="0"/>
              <a:t>EZ </a:t>
            </a:r>
            <a:r>
              <a:rPr lang="ko-KR" altLang="en-US" baseline="0" dirty="0" smtClean="0"/>
              <a:t>는</a:t>
            </a:r>
            <a:r>
              <a:rPr lang="en-US" altLang="ko-KR" baseline="0" dirty="0" smtClean="0"/>
              <a:t>  </a:t>
            </a:r>
            <a:r>
              <a:rPr lang="ko-KR" altLang="en-US" baseline="0" dirty="0" smtClean="0"/>
              <a:t>쉽다</a:t>
            </a:r>
            <a:r>
              <a:rPr lang="en-US" altLang="ko-KR" baseline="0" dirty="0" smtClean="0"/>
              <a:t>! </a:t>
            </a:r>
            <a:r>
              <a:rPr lang="ko-KR" altLang="en-US" baseline="0" dirty="0" smtClean="0"/>
              <a:t>의</a:t>
            </a:r>
            <a:r>
              <a:rPr lang="en-US" altLang="ko-KR" baseline="0" dirty="0" smtClean="0"/>
              <a:t>  easy  </a:t>
            </a:r>
            <a:r>
              <a:rPr lang="ko-KR" altLang="en-US" baseline="0" dirty="0" smtClean="0"/>
              <a:t>를 적용하여  구상하게 되었습니다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352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761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00" dirty="0" smtClean="0">
                <a:solidFill>
                  <a:srgbClr val="002841"/>
                </a:solidFill>
                <a:ea typeface="Hallym Gothic Regular"/>
              </a:rPr>
              <a:t>요청 본문에서 받은 메시지</a:t>
            </a:r>
            <a:r>
              <a:rPr lang="en-US" altLang="ko-KR" sz="1200" spc="-100" dirty="0" smtClean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1200" spc="-100" dirty="0" err="1" smtClean="0">
                <a:solidFill>
                  <a:srgbClr val="002841"/>
                </a:solidFill>
                <a:ea typeface="Hallym Gothic Regular"/>
              </a:rPr>
              <a:t>ChatRequest</a:t>
            </a:r>
            <a:r>
              <a:rPr lang="en-US" altLang="ko-KR" sz="1200" spc="-100" dirty="0" smtClean="0">
                <a:solidFill>
                  <a:srgbClr val="002841"/>
                </a:solidFill>
                <a:ea typeface="Hallym Gothic Regular"/>
              </a:rPr>
              <a:t>)</a:t>
            </a:r>
            <a:r>
              <a:rPr lang="ko-KR" altLang="en-US" sz="1200" spc="-100" dirty="0" smtClean="0">
                <a:solidFill>
                  <a:srgbClr val="002841"/>
                </a:solidFill>
                <a:ea typeface="Hallym Gothic Regular"/>
              </a:rPr>
              <a:t>를 서비스 계층</a:t>
            </a:r>
            <a:r>
              <a:rPr lang="en-US" altLang="ko-KR" sz="1200" spc="-100" dirty="0" smtClean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1200" spc="-100" dirty="0" err="1" smtClean="0">
                <a:solidFill>
                  <a:srgbClr val="002841"/>
                </a:solidFill>
                <a:ea typeface="Hallym Gothic Regular"/>
              </a:rPr>
              <a:t>ChatService</a:t>
            </a:r>
            <a:r>
              <a:rPr lang="en-US" altLang="ko-KR" sz="1200" spc="-100" dirty="0" smtClean="0">
                <a:solidFill>
                  <a:srgbClr val="002841"/>
                </a:solidFill>
                <a:ea typeface="Hallym Gothic Regular"/>
              </a:rPr>
              <a:t>)</a:t>
            </a:r>
            <a:r>
              <a:rPr lang="ko-KR" altLang="en-US" sz="1200" spc="-100" dirty="0" smtClean="0">
                <a:solidFill>
                  <a:srgbClr val="002841"/>
                </a:solidFill>
                <a:ea typeface="Hallym Gothic Regular"/>
              </a:rPr>
              <a:t>에 전달서비스에서 얻은 응답 메시지를 클라이언트에 반환</a:t>
            </a:r>
            <a:r>
              <a:rPr lang="en-US" altLang="ko-KR" sz="1200" spc="-100" dirty="0" smtClean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1200" spc="-100" dirty="0" err="1" smtClean="0">
                <a:solidFill>
                  <a:srgbClr val="002841"/>
                </a:solidFill>
                <a:ea typeface="Hallym Gothic Regular"/>
              </a:rPr>
              <a:t>ChatResponse</a:t>
            </a:r>
            <a:r>
              <a:rPr lang="en-US" altLang="ko-KR" sz="1200" spc="-100" dirty="0" smtClean="0">
                <a:solidFill>
                  <a:srgbClr val="002841"/>
                </a:solidFill>
                <a:ea typeface="Hallym Gothic Regular"/>
              </a:rPr>
              <a:t>)</a:t>
            </a:r>
            <a:endParaRPr lang="en-US" altLang="ko-KR" sz="1200" b="0" i="0" u="none" strike="noStrike" spc="-100" dirty="0" smtClean="0">
              <a:solidFill>
                <a:srgbClr val="002841"/>
              </a:solidFill>
              <a:latin typeface="Hallym Gothic Regular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740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583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0748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8028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9690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F9DF-61D2-4E24-AC05-A44A353E5C8F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190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marR="0" lvl="1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차고지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서비스는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서민들을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위한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혁신적인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타이어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및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장비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중개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플랫폼입니다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.</a:t>
            </a:r>
          </a:p>
          <a:p>
            <a:pPr marL="914400" marR="0" lvl="1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차고지는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지속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가능한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모빌리티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생태계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조성에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기여할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것입니다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.</a:t>
            </a:r>
          </a:p>
          <a:p>
            <a:pPr marL="914400" marR="0" lvl="1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3500" b="0" i="0" u="none" strike="noStrike" kern="1200" cap="none" spc="0" normalizeH="0" baseline="0" noProof="0" dirty="0" smtClean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endParaRPr kumimoji="0" lang="ko-KR" altLang="en-US" sz="3500" b="0" i="0" u="none" strike="noStrike" kern="1200" cap="none" spc="0" normalizeH="0" baseline="0" noProof="0" dirty="0" smtClean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Pretendard Medium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500" b="0" i="0" u="none" strike="noStrike" kern="1200" cap="none" spc="0" normalizeH="0" baseline="0" noProof="0" dirty="0" smtClean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Pretendard Medium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362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목차를 보시겠습니다</a:t>
            </a:r>
            <a:r>
              <a:rPr lang="en-US" altLang="ko-KR" dirty="0" smtClean="0"/>
              <a:t>~</a:t>
            </a:r>
            <a:r>
              <a:rPr lang="en-US" altLang="ko-KR" baseline="0" dirty="0" smtClean="0"/>
              <a:t>  </a:t>
            </a:r>
          </a:p>
          <a:p>
            <a:r>
              <a:rPr lang="ko-KR" altLang="en-US" baseline="0" dirty="0" smtClean="0"/>
              <a:t>프로젝트 개요로는 </a:t>
            </a:r>
            <a:r>
              <a:rPr lang="ko-KR" altLang="en-US" baseline="0" dirty="0" err="1" smtClean="0"/>
              <a:t>스와트</a:t>
            </a:r>
            <a:r>
              <a:rPr lang="ko-KR" altLang="en-US" baseline="0" dirty="0" smtClean="0"/>
              <a:t> 분석과 철저한 기획 회의를 통해 벤치마킹 기업에 대해서도 이야기를 </a:t>
            </a:r>
            <a:r>
              <a:rPr lang="ko-KR" altLang="en-US" baseline="0" dirty="0" err="1" smtClean="0"/>
              <a:t>나눠보았구요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그로 인해 충분한 회의 끝에 차고지 서비스에 대한 아이덴티티를 확립하며 서비스를 기획 해볼 수 있었습니다</a:t>
            </a:r>
            <a:r>
              <a:rPr lang="en-US" altLang="ko-KR" baseline="0" dirty="0" smtClean="0"/>
              <a:t>.  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 후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주간의 일정을 계획해 넷이서 가능한 </a:t>
            </a:r>
            <a:r>
              <a:rPr lang="ko-KR" altLang="en-US" baseline="0" dirty="0" err="1" smtClean="0"/>
              <a:t>기간내에</a:t>
            </a:r>
            <a:r>
              <a:rPr lang="ko-KR" altLang="en-US" baseline="0" dirty="0" smtClean="0"/>
              <a:t> 최대치 능력을 끌어올려 보여드리기에 </a:t>
            </a:r>
            <a:r>
              <a:rPr lang="ko-KR" altLang="en-US" baseline="0" dirty="0" err="1" smtClean="0"/>
              <a:t>힘써보았구요</a:t>
            </a:r>
            <a:endParaRPr lang="en-US" altLang="ko-KR" baseline="0" dirty="0" smtClean="0"/>
          </a:p>
          <a:p>
            <a:r>
              <a:rPr lang="ko-KR" altLang="en-US" baseline="0" dirty="0" smtClean="0"/>
              <a:t>요구사항 명세 내역을 토대로 팀원들과 공유하며 </a:t>
            </a:r>
            <a:r>
              <a:rPr lang="ko-KR" altLang="en-US" baseline="0" dirty="0" err="1" smtClean="0"/>
              <a:t>엔티티별</a:t>
            </a:r>
            <a:r>
              <a:rPr lang="ko-KR" altLang="en-US" baseline="0" dirty="0" smtClean="0"/>
              <a:t> 기능을 확립하여 진행 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논리적 설계와 물리적 설계를 통해 데이터베이스를 어떻게 구현할 지 의논하고 </a:t>
            </a:r>
            <a:r>
              <a:rPr lang="ko-KR" altLang="en-US" baseline="0" dirty="0" err="1" smtClean="0"/>
              <a:t>공유한것도</a:t>
            </a:r>
            <a:r>
              <a:rPr lang="ko-KR" altLang="en-US" baseline="0" dirty="0" smtClean="0"/>
              <a:t> 보여드릴 </a:t>
            </a:r>
            <a:r>
              <a:rPr lang="ko-KR" altLang="en-US" baseline="0" dirty="0" err="1" smtClean="0"/>
              <a:t>예정이구요</a:t>
            </a:r>
            <a:endParaRPr lang="en-US" altLang="ko-KR" baseline="0" dirty="0" smtClean="0"/>
          </a:p>
          <a:p>
            <a:r>
              <a:rPr lang="ko-KR" altLang="en-US" baseline="0" dirty="0" smtClean="0"/>
              <a:t>시스템 구조상 사용자시스템과 관리자 시스</a:t>
            </a:r>
            <a:r>
              <a:rPr lang="ko-KR" altLang="en-US" baseline="0" dirty="0" smtClean="0"/>
              <a:t>템</a:t>
            </a:r>
            <a:r>
              <a:rPr lang="ko-KR" altLang="en-US" baseline="0" dirty="0" smtClean="0"/>
              <a:t>의 차이를 미리 구상해 보았다고 말씀드릴 수 있겠습니다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그후 진행된 와이어 프레임과 그에 걸맞는 시스템 구조를 보여 드릴 예정이며</a:t>
            </a:r>
            <a:r>
              <a:rPr lang="en-US" altLang="ko-KR" baseline="0" dirty="0" smtClean="0"/>
              <a:t>,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기술 개발에 있어서는 데이터추출을 위해 </a:t>
            </a:r>
            <a:r>
              <a:rPr lang="en-US" altLang="ko-KR" baseline="0" dirty="0" smtClean="0"/>
              <a:t>RPA </a:t>
            </a:r>
            <a:r>
              <a:rPr lang="ko-KR" altLang="en-US" baseline="0" dirty="0" smtClean="0"/>
              <a:t>자동화를 구현하고</a:t>
            </a:r>
            <a:r>
              <a:rPr lang="en-US" altLang="ko-KR" baseline="0" dirty="0" smtClean="0"/>
              <a:t> AWS </a:t>
            </a:r>
            <a:r>
              <a:rPr lang="ko-KR" altLang="en-US" baseline="0" dirty="0" smtClean="0"/>
              <a:t>또한 활용한 것을 구현 결과를 통해 보여드리겠습니다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구현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테스트에 있어서는 </a:t>
            </a:r>
            <a:r>
              <a:rPr lang="en-US" altLang="ko-KR" baseline="0" dirty="0" smtClean="0"/>
              <a:t>POSTMAN </a:t>
            </a:r>
            <a:r>
              <a:rPr lang="ko-KR" altLang="en-US" baseline="0" dirty="0" smtClean="0"/>
              <a:t>활용했습니다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606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지루한 목차 설명은 뒤로 하고 저희 가라지 프로젝트의 중점적인 포인트를 </a:t>
            </a:r>
            <a:r>
              <a:rPr lang="ko-KR" altLang="en-US" dirty="0" err="1" smtClean="0"/>
              <a:t>설명드리겠습니다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우선 첫번째 중요하게 생각하며 기획한 부분으로는 언제 어디서나 편리하게 이용가능해야한다는 점이었습니다</a:t>
            </a:r>
            <a:r>
              <a:rPr lang="en-US" altLang="ko-KR" dirty="0" smtClean="0"/>
              <a:t>.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두번쨰로는</a:t>
            </a:r>
            <a:r>
              <a:rPr lang="ko-KR" altLang="en-US" baseline="0" dirty="0" smtClean="0"/>
              <a:t> 경제적인 가격으로 서비스를 이용할 수 있도록  사용자를 생각하여 서비스를 만들자는 의도였습니다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세번째로는 추후 다양한 분야에 적용하여  하나의 대기업 형태가 아닌 소상공인을 이어주는 플랫폼의 형태로 제작해보자는 </a:t>
            </a:r>
            <a:endParaRPr lang="en-US" altLang="ko-KR" baseline="0" dirty="0" smtClean="0"/>
          </a:p>
          <a:p>
            <a:r>
              <a:rPr lang="ko-KR" altLang="en-US" baseline="0" dirty="0" smtClean="0"/>
              <a:t>확장성을 제시하였습니다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네번째로는 제품과 사용자 별 사용자중심의 맞춤형 서비스를 어떤 </a:t>
            </a:r>
            <a:r>
              <a:rPr lang="en-US" altLang="ko-KR" baseline="0" dirty="0" smtClean="0"/>
              <a:t>UI</a:t>
            </a:r>
            <a:r>
              <a:rPr lang="ko-KR" altLang="en-US" baseline="0" dirty="0" smtClean="0"/>
              <a:t>와 기술로  기획해 볼까 하는 부분이었습니다</a:t>
            </a:r>
            <a:r>
              <a:rPr lang="en-US" altLang="ko-KR" baseline="0" dirty="0" smtClean="0"/>
              <a:t>….!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358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기획 회의</a:t>
            </a:r>
            <a:r>
              <a:rPr lang="ko-KR" altLang="en-US" baseline="0" dirty="0" smtClean="0"/>
              <a:t> 과정을 간단하게 </a:t>
            </a:r>
            <a:r>
              <a:rPr lang="ko-KR" altLang="en-US" baseline="0" dirty="0" err="1" smtClean="0"/>
              <a:t>보여드리자면</a:t>
            </a:r>
            <a:r>
              <a:rPr lang="ko-KR" altLang="en-US" baseline="0" dirty="0" smtClean="0"/>
              <a:t> 이렇습니다</a:t>
            </a:r>
            <a:r>
              <a:rPr lang="en-US" altLang="ko-KR" baseline="0" dirty="0" smtClean="0"/>
              <a:t>. </a:t>
            </a:r>
            <a:br>
              <a:rPr lang="en-US" altLang="ko-KR" baseline="0" dirty="0" smtClean="0"/>
            </a:br>
            <a:r>
              <a:rPr lang="ko-KR" altLang="en-US" baseline="0" dirty="0" smtClean="0"/>
              <a:t>편리성과 </a:t>
            </a:r>
            <a:r>
              <a:rPr lang="ko-KR" altLang="en-US" baseline="0" dirty="0" err="1" smtClean="0"/>
              <a:t>최저가라는</a:t>
            </a:r>
            <a:r>
              <a:rPr lang="ko-KR" altLang="en-US" baseline="0" dirty="0" smtClean="0"/>
              <a:t> 키워드도 </a:t>
            </a:r>
            <a:r>
              <a:rPr lang="ko-KR" altLang="en-US" baseline="0" dirty="0" err="1" smtClean="0"/>
              <a:t>보이구요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맞춤형 </a:t>
            </a:r>
            <a:r>
              <a:rPr lang="ko-KR" altLang="en-US" baseline="0" dirty="0" err="1" smtClean="0"/>
              <a:t>모듈형이라는</a:t>
            </a:r>
            <a:r>
              <a:rPr lang="ko-KR" altLang="en-US" baseline="0" dirty="0" smtClean="0"/>
              <a:t> 키워드도  볼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653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기획의 흐름은 이렇습니다</a:t>
            </a:r>
            <a:r>
              <a:rPr lang="en-US" altLang="ko-KR" sz="12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,</a:t>
            </a:r>
            <a:r>
              <a:rPr lang="en-US" altLang="ko-KR" sz="1200" spc="-100" baseline="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…!</a:t>
            </a:r>
            <a:endParaRPr lang="en-US" altLang="ko-KR" sz="1200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1200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일차적으로 </a:t>
            </a:r>
            <a:endParaRPr lang="en-US" altLang="ko-KR" sz="1200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1200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1200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유지 보수에는 무슨 콘텐츠가 필요할까</a:t>
            </a:r>
            <a:r>
              <a:rPr lang="en-US" altLang="ko-KR" sz="12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? 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800" b="0" i="0" u="none" strike="noStrike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Tx/>
              <a:buChar char="-"/>
            </a:pPr>
            <a:r>
              <a:rPr lang="ko-KR" altLang="en-US" sz="1200" dirty="0" smtClean="0">
                <a:solidFill>
                  <a:srgbClr val="FFFDF6"/>
                </a:solidFill>
                <a:latin typeface="Hallym Gothic Regular"/>
              </a:rPr>
              <a:t>엔진오일</a:t>
            </a:r>
            <a:r>
              <a:rPr lang="en-US" altLang="ko-KR" sz="1200" dirty="0" smtClean="0">
                <a:solidFill>
                  <a:srgbClr val="FFFDF6"/>
                </a:solidFill>
                <a:latin typeface="Hallym Gothic Regular"/>
              </a:rPr>
              <a:t>,  </a:t>
            </a:r>
            <a:r>
              <a:rPr lang="ko-KR" altLang="en-US" sz="1200" dirty="0" smtClean="0">
                <a:solidFill>
                  <a:srgbClr val="FFFDF6"/>
                </a:solidFill>
                <a:latin typeface="Hallym Gothic Regular"/>
              </a:rPr>
              <a:t>타이어</a:t>
            </a:r>
            <a:r>
              <a:rPr lang="en-US" altLang="ko-KR" sz="1200" dirty="0" smtClean="0">
                <a:solidFill>
                  <a:srgbClr val="FFFDF6"/>
                </a:solidFill>
                <a:latin typeface="Hallym Gothic Regular"/>
              </a:rPr>
              <a:t>, </a:t>
            </a:r>
            <a:r>
              <a:rPr lang="ko-KR" altLang="en-US" sz="1200" dirty="0" smtClean="0">
                <a:solidFill>
                  <a:srgbClr val="FFFDF6"/>
                </a:solidFill>
                <a:latin typeface="Hallym Gothic Regular"/>
              </a:rPr>
              <a:t>정비 기록 등  이 필요하다는 의견으로 </a:t>
            </a:r>
            <a:r>
              <a:rPr lang="ko-KR" altLang="en-US" sz="1200" dirty="0" err="1" smtClean="0">
                <a:solidFill>
                  <a:srgbClr val="FFFDF6"/>
                </a:solidFill>
                <a:latin typeface="Hallym Gothic Regular"/>
              </a:rPr>
              <a:t>모아졌구요</a:t>
            </a:r>
            <a:r>
              <a:rPr lang="en-US" altLang="ko-KR" sz="1200" dirty="0" smtClean="0">
                <a:solidFill>
                  <a:srgbClr val="FFFDF6"/>
                </a:solidFill>
                <a:latin typeface="Hallym Gothic Regular"/>
              </a:rPr>
              <a:t>.</a:t>
            </a:r>
          </a:p>
          <a:p>
            <a:endParaRPr lang="en-US" altLang="ko-KR" dirty="0" smtClean="0"/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spc="-100" dirty="0" smtClean="0">
                <a:solidFill>
                  <a:srgbClr val="FFFDF6"/>
                </a:solidFill>
                <a:ea typeface="Hallym Gothic Regular"/>
              </a:rPr>
              <a:t>정비소에 갈 때 필요한 정보는 무엇이었을까</a:t>
            </a:r>
            <a:r>
              <a:rPr lang="en-US" altLang="ko-KR" sz="1200" spc="-100" dirty="0" smtClean="0">
                <a:solidFill>
                  <a:srgbClr val="FFFDF6"/>
                </a:solidFill>
                <a:ea typeface="Hallym Gothic Regular"/>
              </a:rPr>
              <a:t>? </a:t>
            </a:r>
            <a:r>
              <a:rPr lang="ko-KR" altLang="en-US" sz="1200" spc="-100" dirty="0" smtClean="0">
                <a:solidFill>
                  <a:srgbClr val="FFFDF6"/>
                </a:solidFill>
                <a:ea typeface="Hallym Gothic Regular"/>
              </a:rPr>
              <a:t>생각하며 데이터 기입에</a:t>
            </a:r>
            <a:r>
              <a:rPr lang="ko-KR" altLang="en-US" sz="1200" spc="-100" baseline="0" dirty="0" smtClean="0">
                <a:solidFill>
                  <a:srgbClr val="FFFDF6"/>
                </a:solidFill>
                <a:ea typeface="Hallym Gothic Regular"/>
              </a:rPr>
              <a:t> 대해서 까지 연결 지어 </a:t>
            </a:r>
            <a:r>
              <a:rPr lang="ko-KR" altLang="en-US" sz="1200" spc="-100" dirty="0" smtClean="0">
                <a:solidFill>
                  <a:srgbClr val="FFFDF6"/>
                </a:solidFill>
                <a:ea typeface="Hallym Gothic Regular"/>
              </a:rPr>
              <a:t>생각해보니</a:t>
            </a:r>
            <a:r>
              <a:rPr lang="ko-KR" altLang="en-US" sz="1200" spc="-100" baseline="0" dirty="0" smtClean="0">
                <a:solidFill>
                  <a:srgbClr val="FFFDF6"/>
                </a:solidFill>
                <a:ea typeface="Hallym Gothic Regular"/>
              </a:rPr>
              <a:t>  </a:t>
            </a:r>
            <a:endParaRPr lang="en-US" altLang="ko-KR" sz="1200" spc="-100" baseline="0" dirty="0" smtClean="0">
              <a:solidFill>
                <a:srgbClr val="FFFDF6"/>
              </a:solidFill>
              <a:ea typeface="Hallym Gothic Regular"/>
            </a:endParaRPr>
          </a:p>
          <a:p>
            <a:pPr marL="0" lvl="0" indent="0" algn="l">
              <a:lnSpc>
                <a:spcPct val="124499"/>
              </a:lnSpc>
              <a:buClr>
                <a:srgbClr val="FFFDF6"/>
              </a:buClr>
              <a:buFont typeface="Arial"/>
              <a:buNone/>
            </a:pPr>
            <a:r>
              <a:rPr lang="en-US" altLang="ko-KR" sz="1200" spc="-100" baseline="0" dirty="0" smtClean="0">
                <a:solidFill>
                  <a:srgbClr val="FFFDF6"/>
                </a:solidFill>
                <a:ea typeface="Hallym Gothic Regular"/>
              </a:rPr>
              <a:t> </a:t>
            </a:r>
            <a:r>
              <a:rPr lang="ko-KR" altLang="en-US" sz="1200" spc="-100" baseline="0" dirty="0" smtClean="0">
                <a:solidFill>
                  <a:srgbClr val="FFFDF6"/>
                </a:solidFill>
                <a:ea typeface="Hallym Gothic Regular"/>
              </a:rPr>
              <a:t>옆에 서와 같이  공동 명의자가 기입 되는 란이 필요하다는 결론 또한 도출 되었습니다</a:t>
            </a:r>
            <a:r>
              <a:rPr lang="en-US" altLang="ko-KR" sz="1200" spc="-100" baseline="0" dirty="0" smtClean="0">
                <a:solidFill>
                  <a:srgbClr val="FFFDF6"/>
                </a:solidFill>
                <a:ea typeface="Hallym Gothic Regular"/>
              </a:rPr>
              <a:t>…!</a:t>
            </a:r>
            <a:endParaRPr lang="en-US" altLang="ko-KR" sz="1200" spc="-100" dirty="0" smtClean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800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b="0" i="0" u="none" strike="noStrike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그리고 편리한 </a:t>
            </a:r>
            <a:r>
              <a:rPr lang="ko-KR" altLang="en-US" sz="1200" b="0" i="0" u="none" strike="noStrike" spc="-100" dirty="0" err="1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어플</a:t>
            </a:r>
            <a:r>
              <a:rPr lang="ko-KR" altLang="en-US" sz="1200" b="0" i="0" u="none" strike="noStrike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 및 사이트 사용을 위해 </a:t>
            </a:r>
            <a:endParaRPr lang="en-US" altLang="ko-KR" sz="1200" b="0" i="0" u="none" strike="noStrike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근거리 정비소는 꼭 알고 있어야겠다는 결론 후   사용자 위치 기반 서비스를 도입하자는 계획 이었습니다</a:t>
            </a:r>
            <a:r>
              <a:rPr lang="en-US" altLang="ko-KR" sz="12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..!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1200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또한</a:t>
            </a:r>
            <a:endParaRPr lang="en-US" altLang="ko-KR" sz="1200" b="0" i="0" u="none" strike="noStrike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b="0" i="0" u="none" strike="noStrike" spc="-100" dirty="0" smtClean="0">
                <a:solidFill>
                  <a:srgbClr val="FFFDF6"/>
                </a:solidFill>
                <a:ea typeface="Hallym Gothic Regular"/>
              </a:rPr>
              <a:t>모듈 별 시스템을 만들자 라는 것은  사이트의 유지 보수 측면에서 또 관리자의 수정 편리성을 위해서 </a:t>
            </a:r>
            <a:r>
              <a:rPr lang="ko-KR" altLang="en-US" sz="1200" b="0" i="0" u="none" strike="noStrike" spc="-100" dirty="0" err="1" smtClean="0">
                <a:solidFill>
                  <a:srgbClr val="FFFDF6"/>
                </a:solidFill>
                <a:ea typeface="Hallym Gothic Regular"/>
              </a:rPr>
              <a:t>고안되었구요</a:t>
            </a:r>
            <a:r>
              <a:rPr lang="en-US" altLang="ko-KR" sz="1200" b="0" i="0" u="none" strike="noStrike" spc="-100" dirty="0" smtClean="0">
                <a:solidFill>
                  <a:srgbClr val="FFFDF6"/>
                </a:solidFill>
                <a:ea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800" b="0" i="0" u="none" strike="noStrike" spc="-100" dirty="0" smtClean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Tx/>
              <a:buChar char="-"/>
            </a:pPr>
            <a:r>
              <a:rPr lang="ko-KR" altLang="en-US" sz="1200" spc="-100" dirty="0" smtClean="0">
                <a:solidFill>
                  <a:srgbClr val="FFFDF6"/>
                </a:solidFill>
                <a:latin typeface="Hallym Gothic Regular"/>
              </a:rPr>
              <a:t>정비 예약</a:t>
            </a:r>
            <a:r>
              <a:rPr lang="en-US" altLang="ko-KR" sz="1200" spc="-100" dirty="0" smtClean="0">
                <a:solidFill>
                  <a:srgbClr val="FFFDF6"/>
                </a:solidFill>
                <a:latin typeface="Hallym Gothic Regular"/>
              </a:rPr>
              <a:t>,  </a:t>
            </a:r>
            <a:r>
              <a:rPr lang="ko-KR" altLang="en-US" sz="1200" spc="-100" dirty="0" smtClean="0">
                <a:solidFill>
                  <a:srgbClr val="FFFDF6"/>
                </a:solidFill>
                <a:latin typeface="Hallym Gothic Regular"/>
              </a:rPr>
              <a:t>부품 관리 결제 기능</a:t>
            </a:r>
            <a:r>
              <a:rPr lang="en-US" altLang="ko-KR" sz="1200" spc="-100" dirty="0" smtClean="0">
                <a:solidFill>
                  <a:srgbClr val="FFFDF6"/>
                </a:solidFill>
                <a:latin typeface="Hallym Gothic Regular"/>
              </a:rPr>
              <a:t>,  </a:t>
            </a:r>
            <a:r>
              <a:rPr lang="ko-KR" altLang="en-US" sz="1200" spc="-100" dirty="0" smtClean="0">
                <a:solidFill>
                  <a:srgbClr val="FFFDF6"/>
                </a:solidFill>
                <a:latin typeface="Hallym Gothic Regular"/>
              </a:rPr>
              <a:t>차량 데이터 저장에 있어서 필수적이라고 보여집니다</a:t>
            </a:r>
            <a:r>
              <a:rPr lang="en-US" altLang="ko-KR" sz="1200" spc="-100" dirty="0" smtClean="0">
                <a:solidFill>
                  <a:srgbClr val="FFFDF6"/>
                </a:solidFill>
                <a:latin typeface="Hallym Gothic Regular"/>
              </a:rPr>
              <a:t>.</a:t>
            </a:r>
            <a:endParaRPr lang="en-US" altLang="ko-KR" sz="1200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1200" b="0" i="0" u="none" strike="noStrike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또 당연한 얘기지만 손쉽게 사이트를 이용한다</a:t>
            </a:r>
            <a:r>
              <a:rPr lang="en-US" altLang="ko-KR" dirty="0" smtClean="0"/>
              <a:t>…  </a:t>
            </a:r>
            <a:r>
              <a:rPr lang="ko-KR" altLang="en-US" dirty="0" smtClean="0"/>
              <a:t>말은 쉽고 당연한 얘기 일 수 있겠습니다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하지만 실제로 손쉽게 사이트를 </a:t>
            </a:r>
            <a:r>
              <a:rPr lang="ko-KR" altLang="en-US" baseline="0" dirty="0" err="1" smtClean="0"/>
              <a:t>이용하기위</a:t>
            </a:r>
            <a:r>
              <a:rPr lang="ko-KR" altLang="en-US" baseline="0" dirty="0" smtClean="0"/>
              <a:t> 해서 필요한</a:t>
            </a:r>
            <a:endParaRPr lang="en-US" altLang="ko-KR" baseline="0" dirty="0" smtClean="0"/>
          </a:p>
          <a:p>
            <a:r>
              <a:rPr lang="ko-KR" altLang="en-US" baseline="0" dirty="0" smtClean="0"/>
              <a:t>서비스는 무엇인지 함께 생각해보고   요즘 많이 사용되고있는  </a:t>
            </a:r>
            <a:r>
              <a:rPr lang="en-US" altLang="ko-KR" baseline="0" dirty="0" smtClean="0"/>
              <a:t>AI  </a:t>
            </a:r>
            <a:r>
              <a:rPr lang="ko-KR" altLang="en-US" baseline="0" dirty="0" err="1" smtClean="0"/>
              <a:t>상담사를</a:t>
            </a:r>
            <a:r>
              <a:rPr lang="ko-KR" altLang="en-US" baseline="0" dirty="0" smtClean="0"/>
              <a:t> 도입하자는 의견이었습니다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en-US" altLang="ko-KR" dirty="0" smtClean="0"/>
          </a:p>
          <a:p>
            <a:pPr marL="342900" lvl="0" indent="-342900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추가적으로 최종 </a:t>
            </a:r>
            <a:r>
              <a:rPr lang="ko-KR" altLang="en-US" sz="1200" spc="-100" baseline="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 설계 마무리단계에서 추가된  </a:t>
            </a:r>
            <a:r>
              <a:rPr lang="ko-KR" altLang="en-US" sz="12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의견중에서는 </a:t>
            </a:r>
            <a:endParaRPr lang="en-US" altLang="ko-KR" sz="800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spc="-100" dirty="0" smtClean="0">
                <a:solidFill>
                  <a:srgbClr val="FFFDF6"/>
                </a:solidFill>
                <a:ea typeface="Hallym Gothic Regular"/>
              </a:rPr>
              <a:t>결제 시스템을 도입하자</a:t>
            </a:r>
            <a:r>
              <a:rPr lang="en-US" altLang="ko-KR" sz="1200" spc="-100" dirty="0" smtClean="0">
                <a:solidFill>
                  <a:srgbClr val="FFFDF6"/>
                </a:solidFill>
                <a:ea typeface="Hallym Gothic Regular"/>
              </a:rPr>
              <a:t>..!  </a:t>
            </a:r>
            <a:r>
              <a:rPr lang="ko-KR" altLang="en-US" sz="1200" spc="-100" dirty="0" smtClean="0">
                <a:solidFill>
                  <a:srgbClr val="FFFDF6"/>
                </a:solidFill>
                <a:ea typeface="Hallym Gothic Regular"/>
              </a:rPr>
              <a:t>라는 의견을 통해 </a:t>
            </a:r>
            <a:r>
              <a:rPr lang="ko-KR" altLang="en-US" sz="1200" spc="-100" dirty="0" err="1" smtClean="0">
                <a:solidFill>
                  <a:srgbClr val="FFFDF6"/>
                </a:solidFill>
                <a:ea typeface="Hallym Gothic Regular"/>
              </a:rPr>
              <a:t>부품결제에</a:t>
            </a:r>
            <a:r>
              <a:rPr lang="ko-KR" altLang="en-US" sz="1200" spc="-100" dirty="0" smtClean="0">
                <a:solidFill>
                  <a:srgbClr val="FFFDF6"/>
                </a:solidFill>
                <a:ea typeface="Hallym Gothic Regular"/>
              </a:rPr>
              <a:t> 대해서 결제 연동이 된 </a:t>
            </a:r>
            <a:r>
              <a:rPr lang="ko-KR" altLang="en-US" sz="1200" spc="-100" dirty="0" err="1" smtClean="0">
                <a:solidFill>
                  <a:srgbClr val="FFFDF6"/>
                </a:solidFill>
                <a:ea typeface="Hallym Gothic Regular"/>
              </a:rPr>
              <a:t>상태이구요</a:t>
            </a:r>
            <a:r>
              <a:rPr lang="en-US" altLang="ko-KR" sz="1200" spc="-100" dirty="0" smtClean="0">
                <a:solidFill>
                  <a:srgbClr val="FFFDF6"/>
                </a:solidFill>
                <a:ea typeface="Hallym Gothic Regular"/>
              </a:rPr>
              <a:t>.</a:t>
            </a:r>
            <a:r>
              <a:rPr lang="en-US" altLang="ko-KR" sz="1200" spc="-100" baseline="0" dirty="0" smtClean="0">
                <a:solidFill>
                  <a:srgbClr val="FFFDF6"/>
                </a:solidFill>
                <a:ea typeface="Hallym Gothic Regular"/>
              </a:rPr>
              <a:t> </a:t>
            </a:r>
            <a:r>
              <a:rPr lang="ko-KR" altLang="en-US" sz="1200" spc="-100" baseline="0" dirty="0" smtClean="0">
                <a:solidFill>
                  <a:srgbClr val="FFFDF6"/>
                </a:solidFill>
                <a:ea typeface="Hallym Gothic Regular"/>
              </a:rPr>
              <a:t>추후에 실행 결과 보여드리도록 하겠습니다</a:t>
            </a:r>
            <a:r>
              <a:rPr lang="en-US" altLang="ko-KR" sz="1200" spc="-100" baseline="0" dirty="0" smtClean="0">
                <a:solidFill>
                  <a:srgbClr val="FFFDF6"/>
                </a:solidFill>
                <a:ea typeface="Hallym Gothic Regular"/>
              </a:rPr>
              <a:t>…! </a:t>
            </a:r>
            <a:endParaRPr lang="en-US" altLang="ko-KR" sz="1200" spc="-100" dirty="0" smtClean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1200" b="0" i="0" u="none" strike="noStrike" spc="-100" dirty="0" smtClean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1200" b="0" i="0" u="none" strike="noStrike" spc="-100" dirty="0" smtClean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1200" b="0" i="0" u="none" strike="noStrike" spc="-100" dirty="0" smtClean="0">
                <a:solidFill>
                  <a:srgbClr val="FFFDF6"/>
                </a:solidFill>
                <a:ea typeface="Hallym Gothic Regular"/>
              </a:rPr>
              <a:t>또한 사용자의 편의성을 위해 </a:t>
            </a:r>
            <a:r>
              <a:rPr lang="en-US" altLang="ko-KR" sz="1200" b="0" i="0" u="none" strike="noStrike" spc="-100" dirty="0" smtClean="0">
                <a:solidFill>
                  <a:srgbClr val="FFFDF6"/>
                </a:solidFill>
                <a:ea typeface="Hallym Gothic Regular"/>
              </a:rPr>
              <a:t>AI </a:t>
            </a:r>
            <a:r>
              <a:rPr lang="ko-KR" altLang="en-US" sz="1200" b="0" i="0" u="none" strike="noStrike" spc="-100" dirty="0" smtClean="0">
                <a:solidFill>
                  <a:srgbClr val="FFFDF6"/>
                </a:solidFill>
                <a:ea typeface="Hallym Gothic Regular"/>
              </a:rPr>
              <a:t>는</a:t>
            </a:r>
            <a:r>
              <a:rPr lang="en-US" altLang="ko-KR" sz="1200" b="0" i="0" u="none" strike="noStrike" spc="-100" dirty="0" smtClean="0">
                <a:solidFill>
                  <a:srgbClr val="FFFDF6"/>
                </a:solidFill>
                <a:ea typeface="Hallym Gothic Regular"/>
              </a:rPr>
              <a:t> </a:t>
            </a:r>
            <a:r>
              <a:rPr lang="ko-KR" altLang="en-US" sz="1200" b="0" i="0" u="none" strike="noStrike" spc="-100" dirty="0" smtClean="0">
                <a:solidFill>
                  <a:srgbClr val="FFFDF6"/>
                </a:solidFill>
                <a:ea typeface="Hallym Gothic Regular"/>
              </a:rPr>
              <a:t>최저가 부품 리스트를 추출 해줘야 한다는 의견도 </a:t>
            </a:r>
            <a:r>
              <a:rPr lang="ko-KR" altLang="en-US" sz="1200" b="0" i="0" u="none" strike="noStrike" spc="-100" dirty="0" err="1" smtClean="0">
                <a:solidFill>
                  <a:srgbClr val="FFFDF6"/>
                </a:solidFill>
                <a:ea typeface="Hallym Gothic Regular"/>
              </a:rPr>
              <a:t>나왔구요</a:t>
            </a:r>
            <a:endParaRPr lang="en-US" altLang="ko-KR" sz="1200" b="0" i="0" u="none" strike="noStrike" spc="-100" dirty="0" smtClean="0">
              <a:solidFill>
                <a:srgbClr val="FFFDF6"/>
              </a:solidFill>
              <a:ea typeface="Hallym Gothic Regular"/>
            </a:endParaRPr>
          </a:p>
          <a:p>
            <a:pPr marL="0" lvl="0" indent="0" algn="l">
              <a:lnSpc>
                <a:spcPct val="124499"/>
              </a:lnSpc>
              <a:buClr>
                <a:srgbClr val="FFFDF6"/>
              </a:buClr>
              <a:buFont typeface="Arial"/>
              <a:buNone/>
            </a:pPr>
            <a:r>
              <a:rPr lang="en-US" altLang="ko-KR" sz="1200" spc="-100" dirty="0" smtClean="0">
                <a:solidFill>
                  <a:srgbClr val="FFFDF6"/>
                </a:solidFill>
                <a:ea typeface="Hallym Gothic Regular"/>
              </a:rPr>
              <a:t>Chat – bot </a:t>
            </a:r>
            <a:r>
              <a:rPr lang="ko-KR" altLang="en-US" sz="1200" spc="-100" dirty="0" err="1" smtClean="0">
                <a:solidFill>
                  <a:srgbClr val="FFFDF6"/>
                </a:solidFill>
                <a:ea typeface="Hallym Gothic Regular"/>
              </a:rPr>
              <a:t>상담사</a:t>
            </a:r>
            <a:r>
              <a:rPr lang="ko-KR" altLang="en-US" sz="1200" spc="-100" dirty="0" smtClean="0">
                <a:solidFill>
                  <a:srgbClr val="FFFDF6"/>
                </a:solidFill>
                <a:ea typeface="Hallym Gothic Regular"/>
              </a:rPr>
              <a:t> 도함 간단하게 구현되었는데 추후 구현 결과로 보시겠습니다</a:t>
            </a:r>
            <a:endParaRPr lang="en-US" altLang="ko-KR" sz="1200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628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SWOT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분석입니다 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저희 프로젝트의 강점으로는  가격과 서비스 </a:t>
            </a:r>
            <a:endParaRPr lang="en-US" altLang="ko-KR" baseline="0" dirty="0" smtClean="0"/>
          </a:p>
          <a:p>
            <a:r>
              <a:rPr lang="ko-KR" altLang="en-US" baseline="0" dirty="0" smtClean="0"/>
              <a:t>모듈화된 </a:t>
            </a:r>
            <a:r>
              <a:rPr lang="ko-KR" altLang="en-US" baseline="0" dirty="0" err="1" smtClean="0"/>
              <a:t>관리시스템이라고</a:t>
            </a:r>
            <a:r>
              <a:rPr lang="ko-KR" altLang="en-US" baseline="0" dirty="0" smtClean="0"/>
              <a:t> 할 수 </a:t>
            </a:r>
            <a:r>
              <a:rPr lang="ko-KR" altLang="en-US" baseline="0" dirty="0" err="1" smtClean="0"/>
              <a:t>있겠구요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약점으로는 초기 인프라 비용이 들 수 있겠다는 예측이 가능하였습니다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또한 관련 전문지식 부족으로 인해 전문인력이 확보되어야 한다는 의견이었습니다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하지만 이번 프로젝트의 기회의 측면을 보자면 차량 관련 유지 보수 시스템에 자동화 기술을 도입해 </a:t>
            </a:r>
            <a:r>
              <a:rPr lang="ko-KR" altLang="en-US" baseline="0" dirty="0" err="1" smtClean="0"/>
              <a:t>모빌리티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시장성장에</a:t>
            </a:r>
            <a:r>
              <a:rPr lang="ko-KR" altLang="en-US" baseline="0" dirty="0" smtClean="0"/>
              <a:t> 기여하고 </a:t>
            </a:r>
            <a:endParaRPr lang="en-US" altLang="ko-KR" baseline="0" dirty="0" smtClean="0"/>
          </a:p>
          <a:p>
            <a:r>
              <a:rPr lang="ko-KR" altLang="en-US" baseline="0" dirty="0" smtClean="0"/>
              <a:t>서민과 소상공인을 모두 고려하여 좋은 이미지를 갖춰 나가고 상생하는 플랫폼을 만들 수 있다는 취지가 되었습니다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위협적요소로는 기존 업체의 견제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수요감소를 예측할 수 </a:t>
            </a:r>
            <a:r>
              <a:rPr lang="ko-KR" altLang="en-US" baseline="0" dirty="0" err="1" smtClean="0"/>
              <a:t>없다는점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그리고 법률적인 부분을 충분히 알고 도입해야한다는 점이었습니다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기술적인 위협에 앞서 저희가 생각할 수 있었던 대안으로는 지역 네트워크 확장과  </a:t>
            </a:r>
            <a:r>
              <a:rPr lang="en-US" altLang="ko-KR" baseline="0" dirty="0" smtClean="0"/>
              <a:t>Ai </a:t>
            </a:r>
            <a:r>
              <a:rPr lang="ko-KR" altLang="en-US" baseline="0" dirty="0" smtClean="0"/>
              <a:t>기술 활용을 통해 자동화 기술의  보편화가 대안이 될 수 있겠다 생각하였습니다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472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저의 </a:t>
            </a:r>
            <a:r>
              <a:rPr lang="ko-KR" altLang="en-US" dirty="0" err="1" smtClean="0"/>
              <a:t>밴치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마킹</a:t>
            </a:r>
            <a:r>
              <a:rPr lang="ko-KR" altLang="en-US" dirty="0" smtClean="0"/>
              <a:t> 기업입니다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! </a:t>
            </a:r>
          </a:p>
          <a:p>
            <a:r>
              <a:rPr lang="ko-KR" altLang="en-US" baseline="0" dirty="0" smtClean="0"/>
              <a:t>기술과 서비스적인 측면에서 저희의 </a:t>
            </a:r>
            <a:r>
              <a:rPr lang="ko-KR" altLang="en-US" baseline="0" dirty="0" err="1" smtClean="0"/>
              <a:t>기획안을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따라올만한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디테일함</a:t>
            </a:r>
            <a:r>
              <a:rPr lang="ko-KR" altLang="en-US" baseline="0" dirty="0" smtClean="0"/>
              <a:t> 보다는 </a:t>
            </a:r>
            <a:endParaRPr lang="en-US" altLang="ko-KR" baseline="0" dirty="0" smtClean="0"/>
          </a:p>
          <a:p>
            <a:r>
              <a:rPr lang="en-US" altLang="ko-KR" dirty="0" smtClean="0"/>
              <a:t>UI </a:t>
            </a:r>
            <a:r>
              <a:rPr lang="ko-KR" altLang="en-US" dirty="0" smtClean="0"/>
              <a:t>적 측면에서 </a:t>
            </a:r>
            <a:r>
              <a:rPr lang="ko-KR" altLang="en-US" dirty="0" err="1" smtClean="0"/>
              <a:t>밴치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마킹</a:t>
            </a:r>
            <a:r>
              <a:rPr lang="ko-KR" altLang="en-US" dirty="0" smtClean="0"/>
              <a:t> 하였는데요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시승네트워크 시스템의 분포를 보고 </a:t>
            </a:r>
            <a:endParaRPr lang="en-US" altLang="ko-KR" baseline="0" dirty="0" smtClean="0"/>
          </a:p>
          <a:p>
            <a:r>
              <a:rPr lang="ko-KR" altLang="en-US" baseline="0" dirty="0" smtClean="0"/>
              <a:t>위치기반의 </a:t>
            </a:r>
            <a:r>
              <a:rPr lang="en-US" altLang="ko-KR" baseline="0" dirty="0" err="1" smtClean="0"/>
              <a:t>api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로 지점의 확장 모습 및 내 주변 </a:t>
            </a:r>
            <a:r>
              <a:rPr lang="ko-KR" altLang="en-US" baseline="0" dirty="0" err="1" smtClean="0"/>
              <a:t>정비가능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공업소의</a:t>
            </a:r>
            <a:r>
              <a:rPr lang="ko-KR" altLang="en-US" baseline="0" dirty="0" smtClean="0"/>
              <a:t> 현황을 </a:t>
            </a:r>
            <a:endParaRPr lang="en-US" altLang="ko-KR" baseline="0" dirty="0" smtClean="0"/>
          </a:p>
          <a:p>
            <a:r>
              <a:rPr lang="ko-KR" altLang="en-US" baseline="0" dirty="0" smtClean="0"/>
              <a:t>체크 해보자는 의견이 있었습니다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268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서비스는 허브 </a:t>
            </a:r>
            <a:r>
              <a:rPr lang="ko-KR" altLang="en-US" dirty="0" err="1" smtClean="0"/>
              <a:t>차고지에서</a:t>
            </a:r>
            <a:r>
              <a:rPr lang="ko-KR" altLang="en-US" dirty="0" smtClean="0"/>
              <a:t> 점검 및 수리 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통해 관리자가 예약 시스템에 관여하고 </a:t>
            </a:r>
            <a:endParaRPr lang="en-US" altLang="ko-KR" dirty="0" smtClean="0"/>
          </a:p>
          <a:p>
            <a:r>
              <a:rPr lang="ko-KR" altLang="en-US" dirty="0" smtClean="0"/>
              <a:t>사용자의  유지 보수 </a:t>
            </a:r>
            <a:r>
              <a:rPr lang="ko-KR" altLang="en-US" dirty="0" err="1" smtClean="0"/>
              <a:t>기록요청을</a:t>
            </a:r>
            <a:r>
              <a:rPr lang="ko-KR" altLang="en-US" dirty="0" smtClean="0"/>
              <a:t> 처리하겠다는 의견이었습니다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또한 관리자가 </a:t>
            </a:r>
            <a:r>
              <a:rPr lang="en-US" altLang="ko-KR" baseline="0" dirty="0" smtClean="0"/>
              <a:t>API </a:t>
            </a:r>
            <a:r>
              <a:rPr lang="ko-KR" altLang="en-US" baseline="0" dirty="0" smtClean="0"/>
              <a:t>기반 관리 시스템을 유지 보수 할 수 있고</a:t>
            </a:r>
            <a:r>
              <a:rPr lang="en-US" altLang="ko-KR" baseline="0" dirty="0" smtClean="0"/>
              <a:t>, </a:t>
            </a:r>
          </a:p>
          <a:p>
            <a:r>
              <a:rPr lang="ko-KR" altLang="en-US" baseline="0" dirty="0" smtClean="0"/>
              <a:t>예약 없이 즉시 정비  하거나 전화로 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연결 하기 위해 사이트 </a:t>
            </a:r>
            <a:r>
              <a:rPr lang="ko-KR" altLang="en-US" baseline="0" dirty="0" err="1" smtClean="0"/>
              <a:t>이용시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불펴함을</a:t>
            </a:r>
            <a:r>
              <a:rPr lang="ko-KR" altLang="en-US" baseline="0" dirty="0" smtClean="0"/>
              <a:t> 해소 시켜줄 </a:t>
            </a:r>
            <a:r>
              <a:rPr lang="en-US" altLang="ko-KR" baseline="0" dirty="0" err="1" smtClean="0"/>
              <a:t>ai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상담사를</a:t>
            </a:r>
            <a:r>
              <a:rPr lang="ko-KR" altLang="en-US" baseline="0" dirty="0" smtClean="0"/>
              <a:t> 도입 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이번 프로젝트에서 보여드릴 부분은  편리하게 타이어 및 장비를 인터넷으로 구매하거나 예약 할 수 있고 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가성비</a:t>
            </a:r>
            <a:r>
              <a:rPr lang="ko-KR" altLang="en-US" baseline="0" dirty="0" smtClean="0"/>
              <a:t> 좋은 서비스를 제공한다는 것입니다</a:t>
            </a:r>
            <a:r>
              <a:rPr lang="en-US" altLang="ko-KR" baseline="0" dirty="0" smtClean="0"/>
              <a:t>….! </a:t>
            </a:r>
          </a:p>
          <a:p>
            <a:r>
              <a:rPr lang="ko-KR" altLang="en-US" baseline="0" dirty="0" smtClean="0"/>
              <a:t>앞서 말씀 드렸다 </a:t>
            </a:r>
            <a:r>
              <a:rPr lang="ko-KR" altLang="en-US" baseline="0" dirty="0" err="1" smtClean="0"/>
              <a:t>시피</a:t>
            </a:r>
            <a:r>
              <a:rPr lang="ko-KR" altLang="en-US" baseline="0" dirty="0" smtClean="0"/>
              <a:t> 모듈화된 서비스 관리 시스템으로 </a:t>
            </a:r>
            <a:endParaRPr lang="en-US" altLang="ko-KR" baseline="0" dirty="0" smtClean="0"/>
          </a:p>
          <a:p>
            <a:r>
              <a:rPr lang="ko-KR" altLang="en-US" baseline="0" dirty="0" smtClean="0"/>
              <a:t>가게를 등록하고 사용할 관리자와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주문하는 고객 사용자 모두 편리한 시스템이 될 것입니다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 앞으로  실행 시  보여드릴 사이트상의 관리자는 </a:t>
            </a:r>
            <a:endParaRPr lang="en-US" altLang="ko-KR" baseline="0" dirty="0" smtClean="0"/>
          </a:p>
          <a:p>
            <a:r>
              <a:rPr lang="ko-KR" altLang="en-US" baseline="0" dirty="0" smtClean="0"/>
              <a:t>사이트를 전체 총괄하는 관리자로서의 </a:t>
            </a:r>
            <a:r>
              <a:rPr lang="en-US" altLang="ko-KR" baseline="0" dirty="0" smtClean="0"/>
              <a:t>admin </a:t>
            </a:r>
            <a:r>
              <a:rPr lang="ko-KR" altLang="en-US" baseline="0" dirty="0" smtClean="0"/>
              <a:t>이니 참고 해주시면 감사하겠습니다</a:t>
            </a:r>
            <a:r>
              <a:rPr lang="en-US" altLang="ko-KR" baseline="0" dirty="0" smtClean="0"/>
              <a:t>~! </a:t>
            </a:r>
          </a:p>
          <a:p>
            <a:r>
              <a:rPr lang="en-US" altLang="ko-KR" baseline="0" dirty="0" smtClean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B4C53-7E31-496C-A645-60F81585F42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284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19.png"/><Relationship Id="rId4" Type="http://schemas.openxmlformats.org/officeDocument/2006/relationships/image" Target="../media/image8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8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19.png"/><Relationship Id="rId9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57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image" Target="../media/image8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21.png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21.png"/><Relationship Id="rId4" Type="http://schemas.openxmlformats.org/officeDocument/2006/relationships/image" Target="../media/image8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80.png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80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80.png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97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8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30.png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30.png"/><Relationship Id="rId4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80.png"/><Relationship Id="rId4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21.png"/><Relationship Id="rId4" Type="http://schemas.openxmlformats.org/officeDocument/2006/relationships/image" Target="../media/image10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8.png"/><Relationship Id="rId4" Type="http://schemas.openxmlformats.org/officeDocument/2006/relationships/image" Target="../media/image1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8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794000"/>
            <a:ext cx="15836900" cy="3111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5905500"/>
            <a:ext cx="15836900" cy="1549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 bwMode="white">
          <a:xfrm>
            <a:off x="1435100" y="3479800"/>
            <a:ext cx="15405100" cy="165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9300" spc="-200" dirty="0" smtClean="0">
                <a:solidFill>
                  <a:schemeClr val="bg1"/>
                </a:solidFill>
                <a:ea typeface="Hallym Gothic Bold"/>
              </a:rPr>
              <a:t>차고지  </a:t>
            </a:r>
            <a:r>
              <a:rPr lang="ko-KR" altLang="en-US" sz="5400" spc="-200" dirty="0" smtClean="0">
                <a:solidFill>
                  <a:schemeClr val="bg1"/>
                </a:solidFill>
                <a:ea typeface="Hallym Gothic Bold"/>
              </a:rPr>
              <a:t>차량 유지 보수 시스템</a:t>
            </a:r>
            <a:endParaRPr lang="ko-KR" sz="9300" b="0" i="0" u="none" strike="noStrike" spc="-200" dirty="0">
              <a:solidFill>
                <a:schemeClr val="bg1"/>
              </a:solidFill>
              <a:ea typeface="Hallym Gothic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00200" y="6687474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800" spc="-100" dirty="0" smtClean="0">
                <a:solidFill>
                  <a:srgbClr val="002841"/>
                </a:solidFill>
                <a:ea typeface="Hallym Gothic Regular"/>
              </a:rPr>
              <a:t>1</a:t>
            </a:r>
            <a:r>
              <a:rPr lang="ko-KR" altLang="en-US" sz="2800" spc="-100" dirty="0" smtClean="0">
                <a:solidFill>
                  <a:srgbClr val="002841"/>
                </a:solidFill>
                <a:ea typeface="Hallym Gothic Regular"/>
              </a:rPr>
              <a:t>조</a:t>
            </a:r>
            <a:endParaRPr lang="ko-KR" sz="2500" b="0" i="0" u="none" strike="noStrike" spc="-100" dirty="0">
              <a:solidFill>
                <a:srgbClr val="002841"/>
              </a:solidFill>
              <a:ea typeface="Hallym Gothic Regula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442200" y="6178550"/>
            <a:ext cx="91440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50000"/>
              </a:lnSpc>
            </a:pPr>
            <a:r>
              <a:rPr lang="ko-KR" altLang="en-US" sz="2500" spc="-100" dirty="0">
                <a:solidFill>
                  <a:srgbClr val="002841"/>
                </a:solidFill>
                <a:ea typeface="Hallym Gothic Regular"/>
              </a:rPr>
              <a:t>팀장 </a:t>
            </a:r>
            <a:r>
              <a:rPr lang="en-US" altLang="ko-KR" sz="2500" spc="-100" dirty="0">
                <a:solidFill>
                  <a:srgbClr val="002841"/>
                </a:solidFill>
                <a:ea typeface="Hallym Gothic Regular"/>
              </a:rPr>
              <a:t>:  </a:t>
            </a:r>
            <a:r>
              <a:rPr lang="ko-KR" altLang="en-US" sz="2500" spc="-100" dirty="0">
                <a:solidFill>
                  <a:srgbClr val="002841"/>
                </a:solidFill>
                <a:ea typeface="Hallym Gothic Regular"/>
              </a:rPr>
              <a:t>강 </a:t>
            </a: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미림</a:t>
            </a:r>
            <a:endParaRPr lang="ko-KR" altLang="ko-KR" sz="2500" spc="-100" dirty="0" smtClean="0">
              <a:solidFill>
                <a:srgbClr val="002841"/>
              </a:solidFill>
              <a:ea typeface="Hallym Gothic Regular"/>
            </a:endParaRPr>
          </a:p>
          <a:p>
            <a:pPr lvl="0" algn="r">
              <a:lnSpc>
                <a:spcPct val="150000"/>
              </a:lnSpc>
            </a:pP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조원 </a:t>
            </a:r>
            <a:r>
              <a:rPr lang="en-US" altLang="ko-KR" sz="2500" spc="-100" dirty="0" smtClean="0">
                <a:solidFill>
                  <a:srgbClr val="002841"/>
                </a:solidFill>
                <a:ea typeface="Hallym Gothic Regular"/>
              </a:rPr>
              <a:t>:  </a:t>
            </a: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 권 민우</a:t>
            </a:r>
            <a:r>
              <a:rPr lang="en-US" altLang="ko-KR" sz="2500" spc="-100" dirty="0" smtClean="0">
                <a:solidFill>
                  <a:srgbClr val="002841"/>
                </a:solidFill>
                <a:ea typeface="Hallym Gothic Regular"/>
              </a:rPr>
              <a:t>,  </a:t>
            </a: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박 영웅</a:t>
            </a:r>
            <a:r>
              <a:rPr lang="en-US" altLang="ko-KR" sz="2500" spc="-100" dirty="0" smtClean="0">
                <a:solidFill>
                  <a:srgbClr val="002841"/>
                </a:solidFill>
                <a:ea typeface="Hallym Gothic Regular"/>
              </a:rPr>
              <a:t>,  </a:t>
            </a:r>
            <a:r>
              <a:rPr lang="ko-KR" altLang="en-US" sz="2500" spc="-100" dirty="0" smtClean="0">
                <a:solidFill>
                  <a:srgbClr val="002841"/>
                </a:solidFill>
                <a:ea typeface="Hallym Gothic Regular"/>
              </a:rPr>
              <a:t>황 승현</a:t>
            </a:r>
            <a:endParaRPr lang="ko-KR" sz="2500" b="0" i="0" u="none" strike="noStrike" spc="-100" dirty="0">
              <a:solidFill>
                <a:srgbClr val="002841"/>
              </a:solidFill>
              <a:ea typeface="Hallym Gothic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9200" y="1104900"/>
            <a:ext cx="3937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002841"/>
                </a:solidFill>
                <a:latin typeface="Hallym Gothic Medium"/>
              </a:rPr>
              <a:t>2025.02.19~</a:t>
            </a:r>
            <a:endParaRPr lang="en-US" sz="2000" b="0" i="0" u="none" strike="noStrike" dirty="0">
              <a:solidFill>
                <a:srgbClr val="002841"/>
              </a:solidFill>
              <a:latin typeface="Hallym Gothic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131800" y="1104900"/>
            <a:ext cx="3937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002841"/>
                </a:solidFill>
                <a:latin typeface="Hallym Gothic Medium"/>
              </a:rPr>
              <a:t>Version </a:t>
            </a:r>
            <a:r>
              <a:rPr lang="en-US" sz="2000" b="0" i="0" u="none" strike="noStrike" dirty="0" smtClean="0">
                <a:solidFill>
                  <a:srgbClr val="002841"/>
                </a:solidFill>
                <a:latin typeface="Hallym Gothic Medium"/>
              </a:rPr>
              <a:t>1</a:t>
            </a:r>
            <a:endParaRPr lang="en-US" sz="2000" b="0" i="0" u="none" strike="noStrike" dirty="0">
              <a:solidFill>
                <a:srgbClr val="002841"/>
              </a:solidFill>
              <a:latin typeface="Hallym Gothic Medium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780293"/>
            <a:ext cx="1952743" cy="9286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38350" y="723900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차고지</a:t>
            </a:r>
            <a:r>
              <a:rPr kumimoji="0" 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서비스</a:t>
            </a:r>
            <a:r>
              <a:rPr kumimoji="0" 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6500" b="0" i="0" u="none" strike="noStrike" kern="1200" cap="none" spc="-2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장점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white">
          <a:xfrm>
            <a:off x="2159000" y="5867400"/>
            <a:ext cx="6324600" cy="3403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387600" y="6286500"/>
            <a:ext cx="58293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편리성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13000" y="7188199"/>
            <a:ext cx="57912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언제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어디서나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가능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온라인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모바일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앱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지원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실시간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서비스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현황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확인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000" y="2628900"/>
            <a:ext cx="6324600" cy="3238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white">
          <a:xfrm>
            <a:off x="9906000" y="5867400"/>
            <a:ext cx="6324600" cy="3403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134600" y="6286500"/>
            <a:ext cx="58293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경제성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60000" y="7188199"/>
            <a:ext cx="57912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저렴한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정책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다양한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서비스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제공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부품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직거래로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비용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절감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정기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장기적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절약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000" y="2628900"/>
            <a:ext cx="6324600" cy="3238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3600" y="6070600"/>
            <a:ext cx="1435100" cy="165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8483600" y="6375400"/>
            <a:ext cx="1435100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04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139" y="4973981"/>
            <a:ext cx="8686459" cy="57687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409771"/>
              </p:ext>
            </p:extLst>
          </p:nvPr>
        </p:nvGraphicFramePr>
        <p:xfrm>
          <a:off x="1764786" y="1866900"/>
          <a:ext cx="15075415" cy="7620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31877">
                  <a:extLst>
                    <a:ext uri="{9D8B030D-6E8A-4147-A177-3AD203B41FA5}">
                      <a16:colId xmlns:a16="http://schemas.microsoft.com/office/drawing/2014/main" val="217573166"/>
                    </a:ext>
                  </a:extLst>
                </a:gridCol>
                <a:gridCol w="2208015">
                  <a:extLst>
                    <a:ext uri="{9D8B030D-6E8A-4147-A177-3AD203B41FA5}">
                      <a16:colId xmlns:a16="http://schemas.microsoft.com/office/drawing/2014/main" val="4145615048"/>
                    </a:ext>
                  </a:extLst>
                </a:gridCol>
                <a:gridCol w="2208015">
                  <a:extLst>
                    <a:ext uri="{9D8B030D-6E8A-4147-A177-3AD203B41FA5}">
                      <a16:colId xmlns:a16="http://schemas.microsoft.com/office/drawing/2014/main" val="2493661134"/>
                    </a:ext>
                  </a:extLst>
                </a:gridCol>
                <a:gridCol w="2208015">
                  <a:extLst>
                    <a:ext uri="{9D8B030D-6E8A-4147-A177-3AD203B41FA5}">
                      <a16:colId xmlns:a16="http://schemas.microsoft.com/office/drawing/2014/main" val="2237268737"/>
                    </a:ext>
                  </a:extLst>
                </a:gridCol>
                <a:gridCol w="2131877">
                  <a:extLst>
                    <a:ext uri="{9D8B030D-6E8A-4147-A177-3AD203B41FA5}">
                      <a16:colId xmlns:a16="http://schemas.microsoft.com/office/drawing/2014/main" val="34004574"/>
                    </a:ext>
                  </a:extLst>
                </a:gridCol>
                <a:gridCol w="2131877">
                  <a:extLst>
                    <a:ext uri="{9D8B030D-6E8A-4147-A177-3AD203B41FA5}">
                      <a16:colId xmlns:a16="http://schemas.microsoft.com/office/drawing/2014/main" val="2829241648"/>
                    </a:ext>
                  </a:extLst>
                </a:gridCol>
                <a:gridCol w="2055739">
                  <a:extLst>
                    <a:ext uri="{9D8B030D-6E8A-4147-A177-3AD203B41FA5}">
                      <a16:colId xmlns:a16="http://schemas.microsoft.com/office/drawing/2014/main" val="3157919939"/>
                    </a:ext>
                  </a:extLst>
                </a:gridCol>
              </a:tblGrid>
              <a:tr h="6222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Sun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Mon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Tue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Wed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Thu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Fri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Sat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F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939860"/>
                  </a:ext>
                </a:extLst>
              </a:tr>
              <a:tr h="18089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2/ </a:t>
                      </a:r>
                      <a:r>
                        <a:rPr lang="en-US" altLang="ko-KR" dirty="0" smtClean="0"/>
                        <a:t>23</a:t>
                      </a:r>
                      <a:endParaRPr lang="ko-KR" altLang="en-US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24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26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27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28</a:t>
                      </a:r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3/ </a:t>
                      </a:r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3598666"/>
                  </a:ext>
                </a:extLst>
              </a:tr>
              <a:tr h="1769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6097599"/>
                  </a:ext>
                </a:extLst>
              </a:tr>
              <a:tr h="17112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15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70766827"/>
                  </a:ext>
                </a:extLst>
              </a:tr>
              <a:tr h="17084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16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17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18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19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21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22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626753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858000" y="800100"/>
            <a:ext cx="4678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4 </a:t>
            </a:r>
            <a:r>
              <a:rPr lang="ko-KR" altLang="en-US" sz="3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주     프로젝트    일정 표</a:t>
            </a:r>
            <a:endParaRPr lang="ko-KR" altLang="en-US" sz="32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1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046" y="3299896"/>
            <a:ext cx="4476286" cy="53045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1" name="직사각형 10"/>
          <p:cNvSpPr/>
          <p:nvPr/>
        </p:nvSpPr>
        <p:spPr>
          <a:xfrm>
            <a:off x="4800600" y="3307127"/>
            <a:ext cx="26116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프로젝트 기획서</a:t>
            </a:r>
            <a:endParaRPr lang="ko-KR" altLang="en-US" sz="3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2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766" y="3299896"/>
            <a:ext cx="6394034" cy="53045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3" name="직사각형 12"/>
          <p:cNvSpPr/>
          <p:nvPr/>
        </p:nvSpPr>
        <p:spPr>
          <a:xfrm>
            <a:off x="9296400" y="3307127"/>
            <a:ext cx="44903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DB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설계 문서  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/  CRUD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구현</a:t>
            </a:r>
            <a:endParaRPr lang="ko-KR" altLang="en-US" sz="28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7069" y="8403591"/>
            <a:ext cx="4311590" cy="55176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5" name="직사각형 14"/>
          <p:cNvSpPr/>
          <p:nvPr/>
        </p:nvSpPr>
        <p:spPr>
          <a:xfrm>
            <a:off x="3874499" y="5028976"/>
            <a:ext cx="41440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와이어 프레임  </a:t>
            </a:r>
            <a:r>
              <a:rPr lang="en-US" altLang="ko-KR" sz="28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UI</a:t>
            </a:r>
            <a:r>
              <a:rPr lang="ko-KR" altLang="en-US" sz="28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스타일링 </a:t>
            </a:r>
            <a:endParaRPr lang="ko-KR" altLang="en-US" sz="3200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6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313" y="6694878"/>
            <a:ext cx="5087288" cy="58222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7" name="직사각형 16"/>
          <p:cNvSpPr/>
          <p:nvPr/>
        </p:nvSpPr>
        <p:spPr>
          <a:xfrm>
            <a:off x="5808962" y="6724379"/>
            <a:ext cx="43733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API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성능 개선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최종 기능 추가</a:t>
            </a:r>
            <a:endParaRPr lang="ko-KR" altLang="en-US" sz="2800" dirty="0"/>
          </a:p>
        </p:txBody>
      </p:sp>
      <p:pic>
        <p:nvPicPr>
          <p:cNvPr id="19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7503" y="6701648"/>
            <a:ext cx="6230338" cy="54920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0" name="직사각형 19"/>
          <p:cNvSpPr/>
          <p:nvPr/>
        </p:nvSpPr>
        <p:spPr>
          <a:xfrm>
            <a:off x="11430959" y="6662823"/>
            <a:ext cx="4885905" cy="58477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내부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vi test   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배포  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Q&amp; A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진행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32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952994" y="8416726"/>
            <a:ext cx="4077880" cy="5232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배포 후 사용자 피드백 적용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2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467" y="8396637"/>
            <a:ext cx="4368133" cy="55686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5" name="직사각형 24"/>
          <p:cNvSpPr/>
          <p:nvPr/>
        </p:nvSpPr>
        <p:spPr>
          <a:xfrm>
            <a:off x="6376305" y="8426420"/>
            <a:ext cx="3909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AWS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재 배포   발표 준비 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6" name="Picture 19"/>
          <p:cNvPicPr>
            <a:picLocks noChangeAspect="1"/>
          </p:cNvPicPr>
          <p:nvPr/>
        </p:nvPicPr>
        <p:blipFill rotWithShape="1">
          <a:blip r:embed="rId3"/>
          <a:srcRect t="-1" r="7828" b="-12249"/>
          <a:stretch/>
        </p:blipFill>
        <p:spPr>
          <a:xfrm>
            <a:off x="10515600" y="4985786"/>
            <a:ext cx="6324600" cy="65354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7" name="직사각형 26"/>
          <p:cNvSpPr/>
          <p:nvPr/>
        </p:nvSpPr>
        <p:spPr>
          <a:xfrm>
            <a:off x="11430959" y="5012788"/>
            <a:ext cx="47115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API</a:t>
            </a:r>
            <a:r>
              <a:rPr lang="ko-KR" altLang="en-US" sz="2800" b="1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적용 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RPA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분석 결과 적용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endParaRPr lang="ko-KR" altLang="en-US" sz="2800" dirty="0">
              <a:solidFill>
                <a:srgbClr val="091E3C"/>
              </a:solidFill>
            </a:endParaRPr>
          </a:p>
        </p:txBody>
      </p:sp>
      <p:pic>
        <p:nvPicPr>
          <p:cNvPr id="28" name="Picture 19"/>
          <p:cNvPicPr>
            <a:picLocks noChangeAspect="1"/>
          </p:cNvPicPr>
          <p:nvPr/>
        </p:nvPicPr>
        <p:blipFill rotWithShape="1">
          <a:blip r:embed="rId3"/>
          <a:srcRect l="49188" b="7310"/>
          <a:stretch/>
        </p:blipFill>
        <p:spPr>
          <a:xfrm>
            <a:off x="1777069" y="6681742"/>
            <a:ext cx="3638960" cy="56585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9" name="직사각형 28"/>
          <p:cNvSpPr/>
          <p:nvPr/>
        </p:nvSpPr>
        <p:spPr>
          <a:xfrm>
            <a:off x="1845501" y="6705144"/>
            <a:ext cx="27719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AWS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r>
              <a:rPr lang="en-US" altLang="ko-KR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RDS </a:t>
            </a:r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생성</a:t>
            </a:r>
            <a:endParaRPr lang="ko-KR" altLang="en-US" dirty="0"/>
          </a:p>
        </p:txBody>
      </p:sp>
      <p:sp>
        <p:nvSpPr>
          <p:cNvPr id="30" name="순서도: 수행의 시작/종료 29"/>
          <p:cNvSpPr/>
          <p:nvPr/>
        </p:nvSpPr>
        <p:spPr>
          <a:xfrm>
            <a:off x="10567101" y="8420100"/>
            <a:ext cx="2065302" cy="558313"/>
          </a:xfrm>
          <a:prstGeom prst="flowChartTerminator">
            <a:avLst/>
          </a:prstGeom>
          <a:solidFill>
            <a:srgbClr val="133D78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b="1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  </a:t>
            </a:r>
            <a:r>
              <a:rPr lang="ko-KR" altLang="en-US" sz="2800" b="1" dirty="0" smtClean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발표</a:t>
            </a:r>
            <a:endParaRPr lang="ko-KR" altLang="en-US" sz="2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1" name="Picture 3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32" name="Picture 4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11146503" y="-14859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67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4009" t="15409" r="20147" b="8367"/>
          <a:stretch/>
        </p:blipFill>
        <p:spPr>
          <a:xfrm>
            <a:off x="1524000" y="460647"/>
            <a:ext cx="15118223" cy="980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01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714500"/>
            <a:ext cx="12039600" cy="8228277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2286000" y="1524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en-US" altLang="ko-KR" sz="4400" spc="-20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Use case diagram</a:t>
            </a:r>
            <a:endParaRPr lang="en-US" alt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2785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714500"/>
            <a:ext cx="8472487" cy="831669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286000" y="3683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altLang="ko-KR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User,  Admin    </a:t>
            </a:r>
            <a:r>
              <a:rPr lang="ko-KR" altLang="en-US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요구 사항  </a:t>
            </a:r>
            <a:endParaRPr 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9095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White">
          <a:xfrm>
            <a:off x="0" y="0"/>
            <a:ext cx="11583737" cy="10287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803400"/>
            <a:ext cx="530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8000" b="0" i="0" u="none" strike="noStrike" spc="-3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87"/>
          <a:stretch/>
        </p:blipFill>
        <p:spPr>
          <a:xfrm>
            <a:off x="11583737" y="5372100"/>
            <a:ext cx="6680200" cy="5365594"/>
          </a:xfrm>
          <a:prstGeom prst="rect">
            <a:avLst/>
          </a:prstGeom>
          <a:noFill/>
          <a:ln>
            <a:noFill/>
          </a:ln>
          <a:effectLst>
            <a:glow rad="25400">
              <a:schemeClr val="bg1">
                <a:alpha val="99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2" name="TextBox 8"/>
          <p:cNvSpPr txBox="1"/>
          <p:nvPr/>
        </p:nvSpPr>
        <p:spPr bwMode="blackWhite">
          <a:xfrm>
            <a:off x="914400" y="2628900"/>
            <a:ext cx="10388600" cy="693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8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논리 적 설계</a:t>
            </a:r>
            <a:endParaRPr lang="en-US" altLang="ko-KR" sz="4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40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>
              <a:solidFill>
                <a:schemeClr val="bg1">
                  <a:lumMod val="85000"/>
                </a:schemeClr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ER 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다이어그램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(Entity-Relationship Diagram)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시스템에서 사용될 데이터의 개체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(Entity)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와 관계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(Relationship)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를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정의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smtClean="0">
                <a:solidFill>
                  <a:schemeClr val="bg1">
                    <a:lumMod val="85000"/>
                  </a:schemeClr>
                </a:solidFill>
              </a:rPr>
              <a:t>정규화</a:t>
            </a:r>
            <a:r>
              <a:rPr lang="en-US" altLang="ko-KR" sz="2000" b="1" dirty="0" smtClean="0">
                <a:solidFill>
                  <a:schemeClr val="bg1">
                    <a:lumMod val="85000"/>
                  </a:schemeClr>
                </a:solidFill>
              </a:rPr>
              <a:t>(Normalization)</a:t>
            </a:r>
            <a:endParaRPr lang="ko-KR" altLang="en-US" sz="2000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데이터베이스 구조 최적화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5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smtClean="0">
                <a:solidFill>
                  <a:schemeClr val="bg1">
                    <a:lumMod val="85000"/>
                  </a:schemeClr>
                </a:solidFill>
              </a:rPr>
              <a:t>데이터 모델링</a:t>
            </a:r>
            <a:r>
              <a:rPr lang="en-US" altLang="ko-KR" sz="2000" b="1" dirty="0" smtClean="0">
                <a:solidFill>
                  <a:schemeClr val="bg1">
                    <a:lumMod val="85000"/>
                  </a:schemeClr>
                </a:solidFill>
              </a:rPr>
              <a:t>(Data Modeling)</a:t>
            </a:r>
            <a:endParaRPr lang="ko-KR" altLang="en-US" sz="2000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시스템 데이터처리에 대한 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논리적 구조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수립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5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비즈니스 규칙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(Business Rules)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데이터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흐름을 논리적으로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설계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5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err="1">
                <a:solidFill>
                  <a:schemeClr val="bg1">
                    <a:lumMod val="85000"/>
                  </a:schemeClr>
                </a:solidFill>
              </a:rPr>
              <a:t>유스케이스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 다이어그램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(Use Case Diagram)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사용자가 시스템을 어떻게 이용하는지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주요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기능 및 프로세스를 시각적으로 표현</a:t>
            </a:r>
          </a:p>
          <a:p>
            <a:pPr lvl="0">
              <a:lnSpc>
                <a:spcPct val="99600"/>
              </a:lnSpc>
            </a:pPr>
            <a:endParaRPr lang="en-US" altLang="ko-KR" sz="2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ko-KR" altLang="en-US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279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2286000" y="1524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en-US" altLang="ko-KR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ER diagram</a:t>
            </a:r>
            <a:endParaRPr lang="en-US" alt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62100"/>
            <a:ext cx="6858000" cy="3155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3449987"/>
            <a:ext cx="10744200" cy="62937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02140" y="2247900"/>
            <a:ext cx="38491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1</a:t>
            </a:r>
            <a:r>
              <a:rPr lang="ko-KR" altLang="en-US" sz="24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 추출</a:t>
            </a:r>
            <a:endParaRPr lang="en-US" altLang="ko-KR" sz="2400" dirty="0" smtClean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endParaRPr lang="en-US" altLang="ko-KR" sz="2400" dirty="0" smtClean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r>
              <a:rPr lang="en-US" altLang="ko-KR" sz="24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		-&gt;     2</a:t>
            </a:r>
            <a:r>
              <a:rPr lang="ko-KR" altLang="en-US" sz="24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 추출 </a:t>
            </a:r>
            <a:endParaRPr lang="ko-KR" altLang="en-US" sz="24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234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1734800" y="-749300"/>
            <a:ext cx="2971800" cy="2971800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1802962" y="736600"/>
            <a:ext cx="31242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>
              <a:lnSpc>
                <a:spcPct val="99600"/>
              </a:lnSpc>
            </a:pPr>
            <a:r>
              <a:rPr lang="en-US" altLang="ko-KR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Flow </a:t>
            </a:r>
            <a:r>
              <a:rPr lang="en-US" altLang="ko-KR" sz="44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Chart</a:t>
            </a:r>
          </a:p>
          <a:p>
            <a:pPr lvl="0" algn="l">
              <a:lnSpc>
                <a:spcPct val="99600"/>
              </a:lnSpc>
            </a:pPr>
            <a:endParaRPr 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2019300"/>
            <a:ext cx="15814099" cy="7620000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16916400" y="5600700"/>
            <a:ext cx="762000" cy="60960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0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6679"/>
          <a:stretch/>
        </p:blipFill>
        <p:spPr>
          <a:xfrm>
            <a:off x="0" y="114300"/>
            <a:ext cx="18263382" cy="9582452"/>
          </a:xfrm>
          <a:prstGeom prst="rect">
            <a:avLst/>
          </a:prstGeom>
        </p:spPr>
      </p:pic>
      <p:sp>
        <p:nvSpPr>
          <p:cNvPr id="3" name="오른쪽 화살표 2"/>
          <p:cNvSpPr/>
          <p:nvPr/>
        </p:nvSpPr>
        <p:spPr>
          <a:xfrm>
            <a:off x="-152400" y="5067300"/>
            <a:ext cx="762000" cy="60960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702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7" name="TextBox 5"/>
          <p:cNvSpPr txBox="1"/>
          <p:nvPr/>
        </p:nvSpPr>
        <p:spPr>
          <a:xfrm>
            <a:off x="13030200" y="-36012"/>
            <a:ext cx="50292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en-US" altLang="ko-KR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Sequence diagram</a:t>
            </a:r>
            <a:endParaRPr lang="en-US" alt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05"/>
          <a:stretch/>
        </p:blipFill>
        <p:spPr>
          <a:xfrm>
            <a:off x="212073" y="266700"/>
            <a:ext cx="9258738" cy="579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58"/>
          <a:stretch/>
        </p:blipFill>
        <p:spPr>
          <a:xfrm>
            <a:off x="7239998" y="1714500"/>
            <a:ext cx="10027653" cy="8187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437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4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White">
          <a:xfrm>
            <a:off x="0" y="0"/>
            <a:ext cx="11583737" cy="10287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803400"/>
            <a:ext cx="530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8000" b="0" i="0" u="none" strike="noStrike" spc="-3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87"/>
          <a:stretch/>
        </p:blipFill>
        <p:spPr>
          <a:xfrm>
            <a:off x="11583737" y="5372100"/>
            <a:ext cx="6680200" cy="5365594"/>
          </a:xfrm>
          <a:prstGeom prst="rect">
            <a:avLst/>
          </a:prstGeom>
          <a:noFill/>
          <a:ln>
            <a:noFill/>
          </a:ln>
          <a:effectLst>
            <a:glow rad="25400">
              <a:schemeClr val="bg1">
                <a:alpha val="99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2" name="TextBox 8"/>
          <p:cNvSpPr txBox="1"/>
          <p:nvPr/>
        </p:nvSpPr>
        <p:spPr bwMode="blackWhite">
          <a:xfrm>
            <a:off x="990600" y="2171700"/>
            <a:ext cx="10388600" cy="784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8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물리 적 설계</a:t>
            </a:r>
            <a:endParaRPr lang="en-US" altLang="ko-KR" sz="4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200000"/>
              </a:lnSpc>
            </a:pP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데이터베이스 스키마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(Database Schema) 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정의</a:t>
            </a: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타입과 제약 조건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(Primary Key, Foreign Key, Index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등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설정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인덱싱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(Indexing) </a:t>
            </a:r>
            <a:r>
              <a:rPr lang="ko-KR" altLang="en-US" sz="2000" b="1" dirty="0" smtClean="0">
                <a:solidFill>
                  <a:schemeClr val="bg1">
                    <a:lumMod val="85000"/>
                  </a:schemeClr>
                </a:solidFill>
              </a:rPr>
              <a:t>최적화</a:t>
            </a:r>
            <a:endParaRPr lang="en-US" altLang="ko-KR" sz="20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smtClean="0">
                <a:solidFill>
                  <a:schemeClr val="bg1">
                    <a:lumMod val="85000"/>
                  </a:schemeClr>
                </a:solidFill>
              </a:rPr>
              <a:t>트랜잭션 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관리 및 동시성 제어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(Transaction Management &amp; Concurrency Control)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다중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사용자 환경에서의 데이터 충돌 방지</a:t>
            </a:r>
          </a:p>
          <a:p>
            <a:pPr lvl="1">
              <a:lnSpc>
                <a:spcPct val="20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트랜잭션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격리 수준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(Isolation Level)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설정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보안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(Security) 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및 접근 제어</a:t>
            </a: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사용자 권한 관리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(Role-based Access Control)</a:t>
            </a: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데이터 암호화 및 백업 전략 수립</a:t>
            </a:r>
          </a:p>
          <a:p>
            <a:pPr lvl="0">
              <a:lnSpc>
                <a:spcPct val="99600"/>
              </a:lnSpc>
            </a:pPr>
            <a:endParaRPr lang="en-US" altLang="ko-KR" sz="2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en-US" altLang="ko-KR" sz="28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>
              <a:lnSpc>
                <a:spcPct val="99600"/>
              </a:lnSpc>
            </a:pPr>
            <a:endParaRPr lang="ko-KR" altLang="en-US" sz="28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844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495300"/>
            <a:ext cx="5105400" cy="952009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1638300"/>
            <a:ext cx="9508632" cy="793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37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028700"/>
            <a:ext cx="8164227" cy="778425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600" y="1516284"/>
            <a:ext cx="7669635" cy="729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98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60500" y="1092200"/>
            <a:ext cx="153670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  <a:defRPr/>
            </a:pPr>
            <a:r>
              <a:rPr lang="ko-KR" altLang="en-US" sz="6500" b="1" spc="-200" dirty="0" smtClean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    </a:t>
            </a:r>
            <a:r>
              <a:rPr kumimoji="0" lang="ko-KR" altLang="en-US" sz="6500" b="1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  <a:r>
              <a:rPr kumimoji="0" lang="en-US" sz="6500" b="1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6500" b="1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구조</a:t>
            </a:r>
            <a:endParaRPr kumimoji="0" lang="ko-KR" altLang="en-US" sz="6500" b="1" i="0" u="none" strike="noStrike" kern="1200" cap="none" spc="-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3962400"/>
            <a:ext cx="5168900" cy="516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400" y="4140200"/>
            <a:ext cx="4851400" cy="48514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7137400" y="6007100"/>
            <a:ext cx="40894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71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사용자</a:t>
            </a:r>
          </a:p>
          <a:p>
            <a:pPr marL="0" marR="0" lvl="0" indent="0" algn="ctr" defTabSz="914400" rtl="0" eaLnBrk="1" fontAlgn="auto" latinLnBrk="0" hangingPunct="1">
              <a:lnSpc>
                <a:spcPct val="871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(User)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8900" y="3746500"/>
            <a:ext cx="44323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서비스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이용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8200" y="3657600"/>
            <a:ext cx="749300" cy="749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969000" y="37211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32725" y="4229100"/>
            <a:ext cx="26289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R="0" lvl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차량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점검 예약</a:t>
            </a:r>
            <a:endParaRPr kumimoji="0" lang="ko-KR" altLang="en-US" sz="2800" b="0" i="0" u="sng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맞춤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상담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30300" y="6997700"/>
            <a:ext cx="43815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요청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900" y="6908800"/>
            <a:ext cx="749300" cy="7493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715000" y="69977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86000" y="7759700"/>
            <a:ext cx="3225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유지보수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일정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교체</a:t>
            </a:r>
            <a:r>
              <a:rPr kumimoji="0" 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알림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설정</a:t>
            </a:r>
            <a:endParaRPr kumimoji="0" lang="ko-KR" altLang="en-US" sz="2200" b="0" i="0" u="sng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585700" y="3759200"/>
            <a:ext cx="45085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정보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확인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71300" y="3670300"/>
            <a:ext cx="749300" cy="749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1734800" y="37719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287250" y="4381500"/>
            <a:ext cx="4495800" cy="1231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부품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최저가 </a:t>
            </a:r>
            <a:r>
              <a:rPr kumimoji="0" lang="en-US" sz="2800" b="0" i="0" u="sng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비교</a:t>
            </a:r>
            <a:endParaRPr kumimoji="0" lang="en-US" altLang="ko-KR" sz="2800" b="0" i="0" u="sng" strike="noStrike" kern="1200" cap="none" spc="-100" normalizeH="0" baseline="0" noProof="0" dirty="0" smtClean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200" spc="-100" dirty="0" smtClean="0">
                <a:solidFill>
                  <a:srgbClr val="D0DAF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추천 부품</a:t>
            </a:r>
            <a:r>
              <a:rPr lang="en-US" altLang="ko-KR" sz="2200" spc="-100" dirty="0" smtClean="0">
                <a:solidFill>
                  <a:srgbClr val="D0DAF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2200" spc="-100" dirty="0" smtClean="0">
                <a:solidFill>
                  <a:srgbClr val="D0DAF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정보 확인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865100" y="6997700"/>
            <a:ext cx="45085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기능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12600" y="6908800"/>
            <a:ext cx="749300" cy="7493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963400" y="69977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589875" y="7632700"/>
            <a:ext cx="4495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온라인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8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긴급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변경</a:t>
            </a:r>
            <a:r>
              <a:rPr kumimoji="0" 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및</a:t>
            </a:r>
            <a:r>
              <a:rPr kumimoji="0" 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sng" strike="noStrike" kern="1200" cap="none" spc="-100" normalizeH="0" baseline="0" noProof="0" dirty="0">
                <a:ln>
                  <a:noFill/>
                </a:ln>
                <a:solidFill>
                  <a:srgbClr val="D0DAF5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취소</a:t>
            </a:r>
          </a:p>
        </p:txBody>
      </p:sp>
    </p:spTree>
    <p:extLst>
      <p:ext uri="{BB962C8B-B14F-4D97-AF65-F5344CB8AC3E}">
        <p14:creationId xmlns:p14="http://schemas.microsoft.com/office/powerpoint/2010/main" val="2134730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216150" y="8890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66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ko-KR" altLang="en-US" sz="66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자</a:t>
            </a:r>
            <a:r>
              <a:rPr lang="en-US" sz="66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66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  <a:r>
              <a:rPr lang="en-US" altLang="ko-KR" sz="66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altLang="ko-KR" sz="66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_1 </a:t>
            </a:r>
            <a:endParaRPr lang="ko-KR" sz="66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76400" y="2387600"/>
            <a:ext cx="14452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1" algn="r">
              <a:lnSpc>
                <a:spcPct val="116199"/>
              </a:lnSpc>
            </a:pP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서비스의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효율적인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운영을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위한</a:t>
            </a:r>
          </a:p>
          <a:p>
            <a:pPr lvl="1" algn="r">
              <a:lnSpc>
                <a:spcPct val="116199"/>
              </a:lnSpc>
            </a:pP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5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가지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카테고리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기반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모듈화</a:t>
            </a:r>
            <a:r>
              <a:rPr lang="en-US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spc="-1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3873500"/>
            <a:ext cx="6718300" cy="5727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3619500"/>
            <a:ext cx="838200" cy="495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" y="5143500"/>
            <a:ext cx="6489700" cy="4318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 bwMode="white">
          <a:xfrm>
            <a:off x="1473200" y="4368800"/>
            <a:ext cx="57912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3000" spc="-100" dirty="0" smtClean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타이어 교체 알림</a:t>
            </a:r>
            <a:endParaRPr lang="ko-KR" sz="3000" b="0" i="0" u="none" strike="noStrike" spc="-100" dirty="0">
              <a:solidFill>
                <a:srgbClr val="FFFFFF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73200" y="5664200"/>
            <a:ext cx="5626100" cy="360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200000"/>
              </a:lnSpc>
            </a:pP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견적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교체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알림 후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예약</a:t>
            </a:r>
            <a:endParaRPr lang="ko-KR" sz="2200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부품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재고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AOS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연동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자동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알림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, 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재고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확인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)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0400" y="3873500"/>
            <a:ext cx="6718300" cy="5740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1100" y="3619500"/>
            <a:ext cx="838200" cy="495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0" y="5143500"/>
            <a:ext cx="6489700" cy="4318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 bwMode="white">
          <a:xfrm>
            <a:off x="8801100" y="4368800"/>
            <a:ext cx="57912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타이어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데이터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13800" y="5575300"/>
            <a:ext cx="5626100" cy="345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종류</a:t>
            </a:r>
            <a:r>
              <a:rPr lang="ko-KR" alt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와  구매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데이터베이스</a:t>
            </a:r>
            <a:endParaRPr lang="en-US" altLang="ko-KR" sz="2200" spc="-100" dirty="0" smtClean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 기반 타이어 추천</a:t>
            </a:r>
            <a:endParaRPr lang="en-US" altLang="ko-KR" sz="2200" spc="-100" dirty="0" smtClean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  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</a:t>
            </a:r>
            <a:r>
              <a:rPr lang="en-US" alt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별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상태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모니터링</a:t>
            </a:r>
          </a:p>
          <a:p>
            <a:pPr>
              <a:lnSpc>
                <a:spcPct val="200000"/>
              </a:lnSpc>
            </a:pP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r>
              <a:rPr lang="ko-KR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최적</a:t>
            </a:r>
            <a:r>
              <a:rPr lang="en-US" sz="22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교체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시기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예측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추천</a:t>
            </a:r>
          </a:p>
        </p:txBody>
      </p:sp>
    </p:spTree>
    <p:extLst>
      <p:ext uri="{BB962C8B-B14F-4D97-AF65-F5344CB8AC3E}">
        <p14:creationId xmlns:p14="http://schemas.microsoft.com/office/powerpoint/2010/main" val="5855751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92785"/>
            <a:ext cx="18300700" cy="79942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514600" y="637987"/>
            <a:ext cx="147828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관리자</a:t>
            </a:r>
            <a:r>
              <a:rPr kumimoji="0" lang="en-US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   </a:t>
            </a:r>
            <a:r>
              <a:rPr kumimoji="0" lang="en-US" altLang="ko-KR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_2</a:t>
            </a:r>
            <a:r>
              <a:rPr kumimoji="0" lang="en-US" sz="65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6300" y="2507676"/>
            <a:ext cx="444500" cy="444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0800" y="2520376"/>
            <a:ext cx="444500" cy="44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54200" y="2520376"/>
            <a:ext cx="444500" cy="444500"/>
          </a:xfrm>
          <a:prstGeom prst="rect">
            <a:avLst/>
          </a:prstGeom>
        </p:spPr>
      </p:pic>
      <p:pic>
        <p:nvPicPr>
          <p:cNvPr id="1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9361" y="2705100"/>
            <a:ext cx="3898640" cy="6934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30969" y="3290090"/>
            <a:ext cx="4381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엔진오일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교체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0760" y="4551964"/>
            <a:ext cx="4175821" cy="385723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온라인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앱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실시간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확인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오일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케어 해당 여부 확인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확정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자동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알림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교체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이력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기능</a:t>
            </a:r>
          </a:p>
        </p:txBody>
      </p:sp>
      <p:pic>
        <p:nvPicPr>
          <p:cNvPr id="19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9481" y="2705100"/>
            <a:ext cx="3898640" cy="6934200"/>
          </a:xfrm>
          <a:prstGeom prst="rect">
            <a:avLst/>
          </a:prstGeom>
        </p:spPr>
      </p:pic>
      <p:pic>
        <p:nvPicPr>
          <p:cNvPr id="20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89160" y="2705100"/>
            <a:ext cx="3898640" cy="6934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089210" y="3290090"/>
            <a:ext cx="4381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부품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및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34268" y="4549289"/>
            <a:ext cx="3857564" cy="501191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marR="0" lvl="0" indent="-34290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차량 부품  데이터 처리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lang="en-US" altLang="ko-KR" sz="2200" spc="-100" dirty="0">
              <a:solidFill>
                <a:srgbClr val="091E3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R="0" lvl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 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실시간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현황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파악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자동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발주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연동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부품 별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통계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분석</a:t>
            </a: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예측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기반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92615" y="3220002"/>
            <a:ext cx="4381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AOS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연동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058840" y="4008528"/>
            <a:ext cx="3359280" cy="526493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 </a:t>
            </a:r>
            <a:endParaRPr kumimoji="0" lang="en-US" sz="2200" b="0" i="0" u="none" strike="noStrike" kern="1200" cap="none" spc="-100" normalizeH="0" baseline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자동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알림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예약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정보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연동</a:t>
            </a: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일정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</a:t>
            </a:r>
            <a:endParaRPr kumimoji="0" lang="en-US" altLang="ko-KR" sz="2200" b="0" i="0" u="none" strike="noStrike" kern="1200" cap="none" spc="-100" normalizeH="0" baseline="0" noProof="0" dirty="0" smtClean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050" b="0" i="0" u="none" strike="noStrike" kern="1200" cap="none" spc="-100" normalizeH="0" baseline="0" noProof="0" dirty="0" smtClean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R="0" lvl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200" spc="-100" dirty="0" smtClean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관리자</a:t>
            </a:r>
            <a:endParaRPr lang="en-US" altLang="ko-KR" sz="2000" spc="-100" dirty="0">
              <a:solidFill>
                <a:schemeClr val="bg1">
                  <a:lumMod val="6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재고</a:t>
            </a:r>
            <a:r>
              <a:rPr lang="en-US" altLang="ko-KR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200" spc="-100" dirty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부족</a:t>
            </a:r>
            <a:r>
              <a:rPr lang="en-US" altLang="ko-KR" sz="2200" spc="-100" dirty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lang="ko-KR" altLang="en-US" sz="2200" spc="-100" dirty="0" err="1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알리미</a:t>
            </a:r>
            <a:r>
              <a:rPr lang="en-US" altLang="ko-KR" sz="2200" spc="-100" dirty="0" smtClean="0">
                <a:solidFill>
                  <a:srgbClr val="091E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091E3C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kumimoji="0" lang="ko-KR" altLang="en-US" sz="2200" b="0" i="0" u="none" strike="noStrike" kern="1200" cap="none" spc="-100" normalizeH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실시간</a:t>
            </a:r>
            <a:r>
              <a:rPr kumimoji="0" lang="en-US" sz="22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091E3C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공유</a:t>
            </a:r>
          </a:p>
        </p:txBody>
      </p:sp>
    </p:spTree>
    <p:extLst>
      <p:ext uri="{BB962C8B-B14F-4D97-AF65-F5344CB8AC3E}">
        <p14:creationId xmlns:p14="http://schemas.microsoft.com/office/powerpoint/2010/main" val="2096349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5989300" y="762000"/>
            <a:ext cx="1473200" cy="147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7475200" y="762000"/>
            <a:ext cx="1473200" cy="147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15976600" y="-711200"/>
            <a:ext cx="1473200" cy="147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7449800" y="-711200"/>
            <a:ext cx="1473200" cy="1473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181678" y="1092200"/>
            <a:ext cx="5924644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기술</a:t>
            </a:r>
            <a:r>
              <a:rPr kumimoji="0" 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1" i="0" u="none" strike="noStrike" kern="1200" cap="none" spc="-20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스택</a:t>
            </a:r>
            <a:endParaRPr kumimoji="0" lang="ko-KR" altLang="en-US" sz="6500" b="1" i="0" u="none" strike="noStrike" kern="1200" cap="none" spc="-20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950" y="2781300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10" name="TextBox 10"/>
          <p:cNvSpPr txBox="1"/>
          <p:nvPr/>
        </p:nvSpPr>
        <p:spPr>
          <a:xfrm>
            <a:off x="1657350" y="2971800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Frontend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4850" y="2387600"/>
            <a:ext cx="584200" cy="584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282950" y="2489200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01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7050" y="2781300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15" name="TextBox 15"/>
          <p:cNvSpPr txBox="1"/>
          <p:nvPr/>
        </p:nvSpPr>
        <p:spPr>
          <a:xfrm>
            <a:off x="7283450" y="2971800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Backend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0950" y="2387600"/>
            <a:ext cx="584200" cy="584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8909050" y="2489200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02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3150" y="2781300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20" name="TextBox 20"/>
          <p:cNvSpPr txBox="1"/>
          <p:nvPr/>
        </p:nvSpPr>
        <p:spPr>
          <a:xfrm>
            <a:off x="12909550" y="2971800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Database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97050" y="2387600"/>
            <a:ext cx="584200" cy="5842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4547850" y="2489200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700000" y="4673600"/>
            <a:ext cx="42164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D0DAF5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6928224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25" name="TextBox 25"/>
          <p:cNvSpPr txBox="1"/>
          <p:nvPr/>
        </p:nvSpPr>
        <p:spPr>
          <a:xfrm>
            <a:off x="2588042" y="7156824"/>
            <a:ext cx="1948615" cy="444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500" dirty="0" smtClean="0">
                <a:latin typeface="LINE Seed Sans KR Regular"/>
              </a:rPr>
              <a:t>VCS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INE Seed Sans KR Regular"/>
              <a:ea typeface="+mn-ea"/>
              <a:cs typeface="+mn-cs"/>
            </a:endParaRP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3900" y="6521824"/>
            <a:ext cx="584200" cy="5842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3314700" y="6636124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04</a:t>
            </a:r>
          </a:p>
        </p:txBody>
      </p:sp>
      <p:pic>
        <p:nvPicPr>
          <p:cNvPr id="35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1900" y="6953821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36" name="TextBox 30"/>
          <p:cNvSpPr txBox="1"/>
          <p:nvPr/>
        </p:nvSpPr>
        <p:spPr>
          <a:xfrm>
            <a:off x="13068300" y="7220147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DevOps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55800" y="6623247"/>
            <a:ext cx="584200" cy="584200"/>
          </a:xfrm>
          <a:prstGeom prst="rect">
            <a:avLst/>
          </a:prstGeom>
        </p:spPr>
      </p:pic>
      <p:sp>
        <p:nvSpPr>
          <p:cNvPr id="38" name="TextBox 32"/>
          <p:cNvSpPr txBox="1"/>
          <p:nvPr/>
        </p:nvSpPr>
        <p:spPr>
          <a:xfrm>
            <a:off x="14693900" y="6737547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 dirty="0" smtClean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06</a:t>
            </a:r>
            <a:endParaRPr kumimoji="0" lang="en-US" sz="2300" b="0" i="0" u="none" strike="noStrike" kern="1200" cap="none" spc="-100" normalizeH="0" baseline="0" noProof="0" dirty="0">
              <a:ln>
                <a:noFill/>
              </a:ln>
              <a:effectLst/>
              <a:uLnTx/>
              <a:uFillTx/>
              <a:latin typeface="LINE Seed Sans KR Regular"/>
              <a:ea typeface="+mn-ea"/>
              <a:cs typeface="+mn-cs"/>
            </a:endParaRPr>
          </a:p>
        </p:txBody>
      </p:sp>
      <p:pic>
        <p:nvPicPr>
          <p:cNvPr id="4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9888" y="6928224"/>
            <a:ext cx="45720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41" name="TextBox 30"/>
          <p:cNvSpPr txBox="1"/>
          <p:nvPr/>
        </p:nvSpPr>
        <p:spPr>
          <a:xfrm>
            <a:off x="7356288" y="7118724"/>
            <a:ext cx="3797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500" dirty="0">
                <a:latin typeface="LINE Seed Sans KR Regular"/>
              </a:rPr>
              <a:t>AI &amp; Automation</a:t>
            </a:r>
            <a:endParaRPr lang="en-US" sz="2500" dirty="0">
              <a:latin typeface="LINE Seed Sans KR Regular"/>
            </a:endParaRPr>
          </a:p>
        </p:txBody>
      </p:sp>
      <p:pic>
        <p:nvPicPr>
          <p:cNvPr id="4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3788" y="6521824"/>
            <a:ext cx="584200" cy="584200"/>
          </a:xfrm>
          <a:prstGeom prst="rect">
            <a:avLst/>
          </a:prstGeom>
        </p:spPr>
      </p:pic>
      <p:sp>
        <p:nvSpPr>
          <p:cNvPr id="43" name="TextBox 32"/>
          <p:cNvSpPr txBox="1"/>
          <p:nvPr/>
        </p:nvSpPr>
        <p:spPr>
          <a:xfrm>
            <a:off x="8981888" y="6636124"/>
            <a:ext cx="495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100" normalizeH="0" baseline="0" noProof="0" dirty="0" smtClean="0">
                <a:ln>
                  <a:noFill/>
                </a:ln>
                <a:effectLst/>
                <a:uLnTx/>
                <a:uFillTx/>
                <a:latin typeface="LINE Seed Sans KR Regular"/>
                <a:ea typeface="+mn-ea"/>
                <a:cs typeface="+mn-cs"/>
              </a:rPr>
              <a:t>05</a:t>
            </a:r>
            <a:endParaRPr kumimoji="0" lang="en-US" sz="2300" b="0" i="0" u="none" strike="noStrike" kern="1200" cap="none" spc="-100" normalizeH="0" baseline="0" noProof="0" dirty="0">
              <a:ln>
                <a:noFill/>
              </a:ln>
              <a:effectLst/>
              <a:uLnTx/>
              <a:uFillTx/>
              <a:latin typeface="LINE Seed Sans KR Regular"/>
              <a:ea typeface="+mn-ea"/>
              <a:cs typeface="+mn-cs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8002" y="4127500"/>
            <a:ext cx="2553048" cy="932418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2889" y="4152900"/>
            <a:ext cx="3498422" cy="958166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8544" y="4142355"/>
            <a:ext cx="2082056" cy="880869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2460" y="4152900"/>
            <a:ext cx="2289696" cy="88226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8300" y="8045824"/>
            <a:ext cx="2214702" cy="824408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10631" y="8026498"/>
            <a:ext cx="1569735" cy="843733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11643" y="8978823"/>
            <a:ext cx="1956005" cy="736677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094300" y="8120417"/>
            <a:ext cx="1822099" cy="772105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062687" y="8120418"/>
            <a:ext cx="1926959" cy="772104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97246" y="8026498"/>
            <a:ext cx="2607104" cy="850802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27745" y="8947105"/>
            <a:ext cx="2803586" cy="803854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96939" y="8026498"/>
            <a:ext cx="2327846" cy="81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02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5934893"/>
            <a:ext cx="11325989" cy="354692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2252436"/>
            <a:ext cx="9296400" cy="3682457"/>
          </a:xfrm>
          <a:prstGeom prst="rect">
            <a:avLst/>
          </a:prstGeom>
        </p:spPr>
      </p:pic>
      <p:sp>
        <p:nvSpPr>
          <p:cNvPr id="5" name="TextBox 8"/>
          <p:cNvSpPr txBox="1"/>
          <p:nvPr/>
        </p:nvSpPr>
        <p:spPr>
          <a:xfrm>
            <a:off x="6181678" y="1092200"/>
            <a:ext cx="5924644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1" i="0" u="none" strike="noStrike" kern="1200" cap="none" spc="-20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깃 활용</a:t>
            </a:r>
            <a:endParaRPr kumimoji="0" lang="ko-KR" altLang="en-US" sz="6500" b="1" i="0" u="none" strike="noStrike" kern="1200" cap="none" spc="-20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5742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200" y="2501900"/>
            <a:ext cx="84836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873500"/>
            <a:ext cx="15836900" cy="229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6083300"/>
            <a:ext cx="15836900" cy="274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696200" y="7480300"/>
            <a:ext cx="26543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9939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spc="-200" dirty="0" err="1" smtClean="0">
                <a:solidFill>
                  <a:srgbClr val="002841"/>
                </a:solidFill>
                <a:ea typeface="Hallym Gothic Bold"/>
              </a:rPr>
              <a:t>박영웅</a:t>
            </a:r>
            <a:r>
              <a:rPr lang="ko-KR" altLang="en-US" sz="3200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3200" spc="-200" dirty="0" smtClean="0">
                <a:solidFill>
                  <a:srgbClr val="002841"/>
                </a:solidFill>
                <a:ea typeface="Hallym Gothic Bold"/>
              </a:rPr>
              <a:t>팀원의 </a:t>
            </a:r>
            <a:r>
              <a:rPr lang="ko-KR" altLang="en-US" sz="5500" spc="-200" dirty="0" smtClean="0">
                <a:solidFill>
                  <a:srgbClr val="002841"/>
                </a:solidFill>
                <a:ea typeface="Hallym Gothic Bold"/>
              </a:rPr>
              <a:t>프로젝트 진행 사항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9200" y="13970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기술 개발 </a:t>
            </a:r>
            <a:r>
              <a:rPr lang="en-US" altLang="ko-KR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Point  _  Backend  Engineer</a:t>
            </a: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077200" y="4356100"/>
            <a:ext cx="7708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해당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페이지는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목표와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실천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방안을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적는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페이지입니다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목표에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대한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부연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설명이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필요하다면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이곳에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적어주세요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키워드로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인한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목표에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대해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상세하게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입력해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주세요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33600" y="4457700"/>
            <a:ext cx="57531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목표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: </a:t>
            </a:r>
          </a:p>
          <a:p>
            <a:pPr lvl="0" algn="l">
              <a:lnSpc>
                <a:spcPct val="124499"/>
              </a:lnSpc>
            </a:pP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이곳에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 </a:t>
            </a: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최종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 </a:t>
            </a: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목표를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 </a:t>
            </a: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입력해주세요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48732" y="7232650"/>
            <a:ext cx="73152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ER Diagram </a:t>
            </a:r>
            <a:r>
              <a:rPr lang="ko-KR" altLang="en-US" sz="2200" spc="-100" dirty="0" smtClean="0">
                <a:solidFill>
                  <a:srgbClr val="002841"/>
                </a:solidFill>
                <a:ea typeface="Hallym Gothic Regular"/>
              </a:rPr>
              <a:t>제작</a:t>
            </a:r>
            <a:endParaRPr lang="en-US" altLang="ko-KR" sz="2200" spc="-100" dirty="0" smtClean="0">
              <a:solidFill>
                <a:srgbClr val="002841"/>
              </a:solidFill>
              <a:ea typeface="Hallym Gothic Regular"/>
            </a:endParaRP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2200" spc="-100" dirty="0" smtClean="0">
                <a:solidFill>
                  <a:srgbClr val="002841"/>
                </a:solidFill>
                <a:ea typeface="Hallym Gothic Regular"/>
              </a:rPr>
              <a:t>백 </a:t>
            </a:r>
            <a:r>
              <a:rPr lang="ko-KR" altLang="en-US" sz="2200" spc="-100" dirty="0" err="1" smtClean="0">
                <a:solidFill>
                  <a:srgbClr val="002841"/>
                </a:solidFill>
                <a:ea typeface="Hallym Gothic Regular"/>
              </a:rPr>
              <a:t>엔드</a:t>
            </a:r>
            <a:r>
              <a:rPr lang="ko-KR" altLang="en-US" sz="2200" spc="-100" dirty="0" smtClean="0">
                <a:solidFill>
                  <a:srgbClr val="002841"/>
                </a:solidFill>
                <a:ea typeface="Hallym Gothic Regular"/>
              </a:rPr>
              <a:t> 테이블  </a:t>
            </a:r>
            <a:r>
              <a:rPr lang="ko-KR" altLang="en-US" sz="2200" spc="-100" dirty="0">
                <a:solidFill>
                  <a:srgbClr val="002841"/>
                </a:solidFill>
                <a:ea typeface="Hallym Gothic Regular"/>
              </a:rPr>
              <a:t>초기 베이스 틀 </a:t>
            </a:r>
            <a:r>
              <a:rPr lang="ko-KR" altLang="en-US" sz="2200" spc="-100" dirty="0" smtClean="0">
                <a:solidFill>
                  <a:srgbClr val="002841"/>
                </a:solidFill>
                <a:ea typeface="Hallym Gothic Regular"/>
              </a:rPr>
              <a:t>제작</a:t>
            </a:r>
            <a:r>
              <a:rPr lang="en-US" altLang="ko-KR" sz="2200" spc="-100" dirty="0" smtClean="0">
                <a:solidFill>
                  <a:srgbClr val="002841"/>
                </a:solidFill>
                <a:ea typeface="Hallym Gothic Regular"/>
              </a:rPr>
              <a:t>, </a:t>
            </a:r>
            <a:r>
              <a:rPr lang="ko-KR" altLang="en-US" sz="2200" spc="-100" dirty="0" smtClean="0">
                <a:solidFill>
                  <a:srgbClr val="002841"/>
                </a:solidFill>
                <a:ea typeface="Hallym Gothic Regular"/>
              </a:rPr>
              <a:t>샘플 데이터 </a:t>
            </a:r>
            <a:r>
              <a:rPr lang="ko-KR" altLang="en-US" sz="2200" spc="-100" dirty="0">
                <a:solidFill>
                  <a:srgbClr val="002841"/>
                </a:solidFill>
                <a:ea typeface="Hallym Gothic Regular"/>
              </a:rPr>
              <a:t>제작</a:t>
            </a:r>
            <a:r>
              <a:rPr lang="en-US" altLang="ko-KR" sz="2200" spc="-100" dirty="0">
                <a:solidFill>
                  <a:srgbClr val="002841"/>
                </a:solidFill>
                <a:ea typeface="Hallym Gothic Regular"/>
              </a:rPr>
              <a:t>(MySQL)</a:t>
            </a:r>
            <a:endParaRPr lang="en-US" altLang="ko-KR" sz="2200" spc="-100" dirty="0" smtClean="0">
              <a:solidFill>
                <a:srgbClr val="002841"/>
              </a:solidFill>
              <a:ea typeface="Hallym Gothic Regular"/>
            </a:endParaRP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2200" spc="-100" dirty="0" err="1">
                <a:solidFill>
                  <a:srgbClr val="002841"/>
                </a:solidFill>
                <a:ea typeface="Hallym Gothic Regular"/>
              </a:rPr>
              <a:t>가게별</a:t>
            </a:r>
            <a:r>
              <a:rPr lang="ko-KR" altLang="en-US" sz="2200" spc="-100" dirty="0">
                <a:solidFill>
                  <a:srgbClr val="002841"/>
                </a:solidFill>
                <a:ea typeface="Hallym Gothic Regular"/>
              </a:rPr>
              <a:t> 리뷰 </a:t>
            </a:r>
            <a:r>
              <a:rPr lang="ko-KR" altLang="en-US" sz="2200" spc="-100" dirty="0" smtClean="0">
                <a:solidFill>
                  <a:srgbClr val="002841"/>
                </a:solidFill>
                <a:ea typeface="Hallym Gothic Regular"/>
              </a:rPr>
              <a:t>구현</a:t>
            </a:r>
            <a:r>
              <a:rPr lang="en-US" altLang="ko-KR" sz="2200" spc="-100" dirty="0" smtClean="0">
                <a:solidFill>
                  <a:srgbClr val="002841"/>
                </a:solidFill>
                <a:ea typeface="Hallym Gothic Regular"/>
              </a:rPr>
              <a:t>, </a:t>
            </a:r>
            <a:r>
              <a:rPr lang="ko-KR" altLang="en-US" sz="2200" spc="-100" dirty="0" err="1" smtClean="0">
                <a:solidFill>
                  <a:srgbClr val="002841"/>
                </a:solidFill>
                <a:ea typeface="Hallym Gothic Regular"/>
              </a:rPr>
              <a:t>부품샵</a:t>
            </a:r>
            <a:r>
              <a:rPr lang="ko-KR" altLang="en-US" sz="2200" spc="-100" dirty="0" smtClean="0">
                <a:solidFill>
                  <a:srgbClr val="002841"/>
                </a:solidFill>
                <a:ea typeface="Hallym Gothic Regular"/>
              </a:rPr>
              <a:t>  아이템 상세 사진 변경</a:t>
            </a:r>
            <a:endParaRPr lang="en-US" altLang="ko-KR" sz="2200" spc="-100" dirty="0" smtClean="0">
              <a:solidFill>
                <a:srgbClr val="002841"/>
              </a:solidFill>
              <a:ea typeface="Hallym Gothic Regular"/>
            </a:endParaRP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2200" spc="-100" dirty="0" err="1" smtClean="0">
                <a:solidFill>
                  <a:srgbClr val="002841"/>
                </a:solidFill>
                <a:latin typeface="Hallym Gothic Regular"/>
              </a:rPr>
              <a:t>예약페이지</a:t>
            </a:r>
            <a:r>
              <a:rPr lang="en-US" altLang="ko-KR" sz="2200" spc="-100" dirty="0" smtClean="0">
                <a:solidFill>
                  <a:srgbClr val="002841"/>
                </a:solidFill>
                <a:latin typeface="Hallym Gothic Regular"/>
              </a:rPr>
              <a:t>, </a:t>
            </a:r>
            <a:r>
              <a:rPr lang="ko-KR" altLang="en-US" sz="2200" spc="-100" dirty="0" smtClean="0">
                <a:solidFill>
                  <a:srgbClr val="002841"/>
                </a:solidFill>
                <a:latin typeface="Hallym Gothic Regular"/>
              </a:rPr>
              <a:t>체인점 안내 페이지  작성</a:t>
            </a:r>
            <a:endParaRPr lang="en-US" altLang="ko-KR" sz="2200" spc="-100" dirty="0" smtClean="0">
              <a:solidFill>
                <a:srgbClr val="002841"/>
              </a:solidFill>
              <a:latin typeface="Hallym Gothic Regular"/>
            </a:endParaRP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endParaRPr lang="en-US" sz="2200" b="0" i="0" u="none" strike="noStrike" spc="-1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54175" y="6216650"/>
            <a:ext cx="732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600" b="0" i="0" u="none" strike="noStrike" spc="-200" dirty="0" smtClean="0">
                <a:solidFill>
                  <a:srgbClr val="002841"/>
                </a:solidFill>
                <a:ea typeface="Hallym Gothic Bold"/>
              </a:rPr>
              <a:t>프로젝트  개별 진행 부분</a:t>
            </a:r>
            <a:endParaRPr lang="ko-KR" sz="26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393464" y="7034439"/>
            <a:ext cx="7361918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2200" spc="-100" dirty="0">
                <a:solidFill>
                  <a:srgbClr val="002841"/>
                </a:solidFill>
                <a:ea typeface="Hallym Gothic Regular"/>
              </a:rPr>
              <a:t>팀 피드백 </a:t>
            </a:r>
            <a:endParaRPr lang="en-US" altLang="ko-KR" sz="2200" spc="-100" dirty="0" smtClean="0">
              <a:solidFill>
                <a:srgbClr val="002841"/>
              </a:solidFill>
              <a:ea typeface="Hallym Gothic Regular"/>
            </a:endParaRPr>
          </a:p>
          <a:p>
            <a:pPr lvl="0">
              <a:lnSpc>
                <a:spcPct val="124499"/>
              </a:lnSpc>
              <a:buClr>
                <a:srgbClr val="002841"/>
              </a:buClr>
            </a:pPr>
            <a:r>
              <a:rPr lang="en-US" altLang="ko-KR" spc="-100" dirty="0" smtClean="0">
                <a:solidFill>
                  <a:srgbClr val="002841"/>
                </a:solidFill>
                <a:ea typeface="Hallym Gothic Regular"/>
              </a:rPr>
              <a:t>-  </a:t>
            </a:r>
            <a:r>
              <a:rPr lang="ko-KR" altLang="en-US" spc="-100" dirty="0" smtClean="0">
                <a:solidFill>
                  <a:srgbClr val="002841"/>
                </a:solidFill>
                <a:ea typeface="Hallym Gothic Regular"/>
              </a:rPr>
              <a:t>서로 </a:t>
            </a:r>
            <a:r>
              <a:rPr lang="ko-KR" altLang="en-US" spc="-100" dirty="0">
                <a:solidFill>
                  <a:srgbClr val="002841"/>
                </a:solidFill>
                <a:ea typeface="Hallym Gothic Regular"/>
              </a:rPr>
              <a:t>각자 원하는 작업을 </a:t>
            </a:r>
            <a:r>
              <a:rPr lang="ko-KR" altLang="en-US" spc="-100" dirty="0" smtClean="0">
                <a:solidFill>
                  <a:srgbClr val="002841"/>
                </a:solidFill>
                <a:ea typeface="Hallym Gothic Regular"/>
              </a:rPr>
              <a:t>하다 보니 </a:t>
            </a:r>
            <a:r>
              <a:rPr lang="ko-KR" altLang="en-US" spc="-100" dirty="0">
                <a:solidFill>
                  <a:srgbClr val="002841"/>
                </a:solidFill>
                <a:ea typeface="Hallym Gothic Regular"/>
              </a:rPr>
              <a:t>연동이 안되는 경우가 생김</a:t>
            </a:r>
            <a:endParaRPr lang="en-US" b="0" i="0" u="none" strike="noStrike" spc="-100" dirty="0">
              <a:solidFill>
                <a:srgbClr val="002841"/>
              </a:solidFill>
              <a:latin typeface="Hallym Gothic Regular"/>
            </a:endParaRPr>
          </a:p>
          <a:p>
            <a:pPr marL="342900" lvl="0" indent="-342900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2200" spc="-100" dirty="0">
                <a:solidFill>
                  <a:srgbClr val="002841"/>
                </a:solidFill>
                <a:ea typeface="Hallym Gothic Regular"/>
              </a:rPr>
              <a:t>개인 </a:t>
            </a:r>
            <a:r>
              <a:rPr lang="ko-KR" altLang="en-US" sz="2200" spc="-100" dirty="0" smtClean="0">
                <a:solidFill>
                  <a:srgbClr val="002841"/>
                </a:solidFill>
                <a:ea typeface="Hallym Gothic Regular"/>
              </a:rPr>
              <a:t>피드백</a:t>
            </a:r>
            <a:endParaRPr lang="en-US" altLang="ko-KR" sz="2200" spc="-100" dirty="0" smtClean="0">
              <a:solidFill>
                <a:srgbClr val="002841"/>
              </a:solidFill>
              <a:ea typeface="Hallym Gothic Regular"/>
            </a:endParaRPr>
          </a:p>
          <a:p>
            <a:pPr lvl="0">
              <a:lnSpc>
                <a:spcPct val="124499"/>
              </a:lnSpc>
              <a:buClr>
                <a:srgbClr val="002841"/>
              </a:buClr>
            </a:pPr>
            <a:r>
              <a:rPr lang="ko-KR" altLang="en-US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pc="-100" dirty="0">
                <a:solidFill>
                  <a:srgbClr val="002841"/>
                </a:solidFill>
                <a:ea typeface="Hallym Gothic Regular"/>
              </a:rPr>
              <a:t>- </a:t>
            </a:r>
            <a:r>
              <a:rPr lang="ko-KR" altLang="en-US" spc="-100" dirty="0">
                <a:solidFill>
                  <a:srgbClr val="002841"/>
                </a:solidFill>
                <a:ea typeface="Hallym Gothic Regular"/>
              </a:rPr>
              <a:t>초반에 필요하다고 생각되어 많이 </a:t>
            </a:r>
            <a:r>
              <a:rPr lang="ko-KR" altLang="en-US" spc="-100" dirty="0" smtClean="0">
                <a:solidFill>
                  <a:srgbClr val="002841"/>
                </a:solidFill>
                <a:ea typeface="Hallym Gothic Regular"/>
              </a:rPr>
              <a:t>작성됐던 </a:t>
            </a:r>
            <a:r>
              <a:rPr lang="en-US" altLang="ko-KR" spc="-100" dirty="0">
                <a:solidFill>
                  <a:srgbClr val="002841"/>
                </a:solidFill>
                <a:ea typeface="Hallym Gothic Regular"/>
              </a:rPr>
              <a:t>Entity</a:t>
            </a:r>
            <a:r>
              <a:rPr lang="ko-KR" altLang="en-US" spc="-100" dirty="0">
                <a:solidFill>
                  <a:srgbClr val="002841"/>
                </a:solidFill>
                <a:ea typeface="Hallym Gothic Regular"/>
              </a:rPr>
              <a:t>들이 정리가 잘 되지 </a:t>
            </a:r>
            <a:r>
              <a:rPr lang="ko-KR" altLang="en-US" spc="-100" dirty="0" smtClean="0">
                <a:solidFill>
                  <a:srgbClr val="002841"/>
                </a:solidFill>
                <a:ea typeface="Hallym Gothic Regular"/>
              </a:rPr>
              <a:t>않았음</a:t>
            </a:r>
            <a:endParaRPr lang="en-US" altLang="ko-KR" spc="-100" dirty="0" smtClean="0">
              <a:solidFill>
                <a:srgbClr val="002841"/>
              </a:solidFill>
              <a:ea typeface="Hallym Gothic Regular"/>
            </a:endParaRPr>
          </a:p>
          <a:p>
            <a:pPr lvl="0">
              <a:lnSpc>
                <a:spcPct val="124499"/>
              </a:lnSpc>
              <a:buClr>
                <a:srgbClr val="002841"/>
              </a:buClr>
            </a:pPr>
            <a:r>
              <a:rPr lang="en-US" b="0" i="0" u="none" strike="noStrike" spc="-100" dirty="0" smtClean="0">
                <a:solidFill>
                  <a:srgbClr val="002841"/>
                </a:solidFill>
                <a:latin typeface="Hallym Gothic Regular"/>
                <a:ea typeface="Hallym Gothic Regular"/>
              </a:rPr>
              <a:t>-</a:t>
            </a:r>
            <a:r>
              <a:rPr lang="ko-KR" altLang="en-US" spc="-100" dirty="0">
                <a:solidFill>
                  <a:srgbClr val="002841"/>
                </a:solidFill>
                <a:latin typeface="Hallym Gothic Regular"/>
                <a:ea typeface="Hallym Gothic Regular"/>
              </a:rPr>
              <a:t>설명에 대한 부재로 혼동이 생겼음</a:t>
            </a:r>
            <a:r>
              <a:rPr lang="en-US" altLang="ko-KR" spc="-100" dirty="0">
                <a:solidFill>
                  <a:srgbClr val="002841"/>
                </a:solidFill>
                <a:latin typeface="Hallym Gothic Regular"/>
                <a:ea typeface="Hallym Gothic Regular"/>
              </a:rPr>
              <a:t>(ex: car, vehicle)</a:t>
            </a:r>
            <a:endParaRPr lang="en-US" b="0" i="0" u="none" strike="noStrike" spc="-1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445625" y="6216650"/>
            <a:ext cx="732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프로젝트 피드백</a:t>
            </a:r>
            <a:endParaRPr lang="ko-KR" sz="26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1008861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94657" y="1810421"/>
            <a:ext cx="36258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200" dirty="0">
                <a:solidFill>
                  <a:srgbClr val="002841"/>
                </a:solidFill>
                <a:ea typeface="Hallym Gothic Bold"/>
              </a:rPr>
              <a:t>백 </a:t>
            </a:r>
            <a:r>
              <a:rPr lang="ko-KR" altLang="en-US" spc="-200" dirty="0" err="1">
                <a:solidFill>
                  <a:srgbClr val="002841"/>
                </a:solidFill>
                <a:ea typeface="Hallym Gothic Bold"/>
              </a:rPr>
              <a:t>엔드</a:t>
            </a:r>
            <a:r>
              <a:rPr lang="ko-KR" altLang="en-US" spc="-200" dirty="0">
                <a:solidFill>
                  <a:srgbClr val="002841"/>
                </a:solidFill>
                <a:ea typeface="Hallym Gothic Bold"/>
              </a:rPr>
              <a:t> 경로</a:t>
            </a:r>
            <a:r>
              <a:rPr lang="ko-KR" altLang="en-US" b="1" spc="-200" dirty="0">
                <a:solidFill>
                  <a:srgbClr val="002841"/>
                </a:solidFill>
                <a:ea typeface="Hallym Gothic Bold"/>
              </a:rPr>
              <a:t>/</a:t>
            </a:r>
            <a:r>
              <a:rPr lang="ko-KR" altLang="en-US" sz="2400" b="1" spc="-200" dirty="0">
                <a:solidFill>
                  <a:srgbClr val="002841"/>
                </a:solidFill>
                <a:ea typeface="Hallym Gothic Bold"/>
              </a:rPr>
              <a:t>swagger-ui/index.html</a:t>
            </a:r>
          </a:p>
        </p:txBody>
      </p:sp>
      <p:sp>
        <p:nvSpPr>
          <p:cNvPr id="3" name="TextBox 6"/>
          <p:cNvSpPr txBox="1"/>
          <p:nvPr/>
        </p:nvSpPr>
        <p:spPr>
          <a:xfrm>
            <a:off x="762000" y="662760"/>
            <a:ext cx="1775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6600" spc="-200" dirty="0" smtClean="0">
                <a:solidFill>
                  <a:srgbClr val="002841"/>
                </a:solidFill>
                <a:ea typeface="Hallym Gothic Bold"/>
              </a:rPr>
              <a:t>Swagger</a:t>
            </a:r>
            <a:r>
              <a:rPr lang="en-US" altLang="ko-KR" sz="5500" spc="-200" dirty="0" smtClean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5500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5500" spc="-200" dirty="0" smtClean="0">
                <a:solidFill>
                  <a:srgbClr val="002841"/>
                </a:solidFill>
                <a:ea typeface="Hallym Gothic Bold"/>
              </a:rPr>
              <a:t> 사용 하여   </a:t>
            </a:r>
            <a:r>
              <a:rPr lang="en-US" altLang="ko-KR" sz="7200" spc="-200" dirty="0" smtClean="0">
                <a:solidFill>
                  <a:srgbClr val="002841"/>
                </a:solidFill>
                <a:ea typeface="Hallym Gothic Bold"/>
              </a:rPr>
              <a:t>API   </a:t>
            </a:r>
            <a:r>
              <a:rPr lang="en-US" altLang="ko-KR" sz="5500" spc="-200" dirty="0" smtClean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5500" spc="-200" dirty="0" smtClean="0">
                <a:solidFill>
                  <a:srgbClr val="002841"/>
                </a:solidFill>
                <a:ea typeface="Hallym Gothic Bold"/>
              </a:rPr>
              <a:t>명세 작성</a:t>
            </a:r>
            <a:endParaRPr lang="ko-KR" sz="550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663325" y="1788887"/>
            <a:ext cx="17624675" cy="45719"/>
          </a:xfrm>
          <a:prstGeom prst="rect">
            <a:avLst/>
          </a:prstGeom>
        </p:spPr>
      </p:pic>
      <p:sp>
        <p:nvSpPr>
          <p:cNvPr id="5" name="TextBox 9"/>
          <p:cNvSpPr txBox="1"/>
          <p:nvPr/>
        </p:nvSpPr>
        <p:spPr>
          <a:xfrm>
            <a:off x="7696200" y="2247900"/>
            <a:ext cx="3429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3600" b="1" spc="-200" dirty="0" smtClean="0">
                <a:solidFill>
                  <a:srgbClr val="002841"/>
                </a:solidFill>
                <a:ea typeface="Hallym Gothic Bold"/>
              </a:rPr>
              <a:t>영상 삽입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1010" r="1266"/>
          <a:stretch/>
        </p:blipFill>
        <p:spPr>
          <a:xfrm>
            <a:off x="1143000" y="2451100"/>
            <a:ext cx="5943600" cy="746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33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White">
          <a:xfrm>
            <a:off x="4800600" y="-1566"/>
            <a:ext cx="13482181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200" y="1612900"/>
            <a:ext cx="116078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762" y="4386047"/>
            <a:ext cx="116078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762" y="7291664"/>
            <a:ext cx="116078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200" y="3009900"/>
            <a:ext cx="116078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08948" y="378681"/>
            <a:ext cx="5900281" cy="151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400" b="0" i="0" u="none" strike="noStrike" spc="-300" dirty="0">
                <a:solidFill>
                  <a:srgbClr val="002841"/>
                </a:solidFill>
                <a:latin typeface="Hallym Gothic Bold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 bwMode="blackWhite">
          <a:xfrm>
            <a:off x="7965162" y="719330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b="1" spc="-100" dirty="0" smtClean="0">
                <a:solidFill>
                  <a:srgbClr val="FFFDF6"/>
                </a:solidFill>
                <a:ea typeface="Hallym Gothic Regular"/>
              </a:rPr>
              <a:t>개요</a:t>
            </a:r>
            <a:endParaRPr lang="ko-KR" altLang="en-US" sz="2900" b="1" spc="-100" dirty="0">
              <a:solidFill>
                <a:srgbClr val="FFFDF6"/>
              </a:solidFill>
              <a:ea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025362" y="696253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>
                <a:solidFill>
                  <a:srgbClr val="FFFDF6"/>
                </a:solidFill>
                <a:latin typeface="Hallym Gothic Bold"/>
              </a:rPr>
              <a:t>01.</a:t>
            </a:r>
          </a:p>
        </p:txBody>
      </p:sp>
      <p:sp>
        <p:nvSpPr>
          <p:cNvPr id="12" name="TextBox 12"/>
          <p:cNvSpPr txBox="1"/>
          <p:nvPr/>
        </p:nvSpPr>
        <p:spPr bwMode="blackWhite">
          <a:xfrm>
            <a:off x="7976048" y="4868740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b="1" spc="-100" dirty="0" smtClean="0">
                <a:solidFill>
                  <a:srgbClr val="FFFDF6"/>
                </a:solidFill>
                <a:ea typeface="Hallym Gothic Regular"/>
              </a:rPr>
              <a:t>물리적 설계</a:t>
            </a:r>
            <a:endParaRPr lang="ko-KR" altLang="en-US" sz="2900" b="1" spc="-100" dirty="0">
              <a:solidFill>
                <a:srgbClr val="FFFDF6"/>
              </a:solidFill>
              <a:ea typeface="Hallym Gothic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017657" y="1974754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02.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14" name="TextBox 14"/>
          <p:cNvSpPr txBox="1"/>
          <p:nvPr/>
        </p:nvSpPr>
        <p:spPr bwMode="blackWhite">
          <a:xfrm>
            <a:off x="7957457" y="1992175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900" b="1" spc="-100" dirty="0" smtClean="0">
                <a:solidFill>
                  <a:srgbClr val="FFFDF6"/>
                </a:solidFill>
                <a:ea typeface="Hallym Gothic Regular"/>
              </a:rPr>
              <a:t>일정</a:t>
            </a:r>
            <a:endParaRPr lang="en-US" sz="2900" b="1" i="0" u="none" strike="noStrike" spc="-100" dirty="0">
              <a:solidFill>
                <a:srgbClr val="FFFDF6"/>
              </a:solidFill>
              <a:latin typeface="Hallym Gothic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010400" y="4826729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04.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16" name="TextBox 16"/>
          <p:cNvSpPr txBox="1"/>
          <p:nvPr/>
        </p:nvSpPr>
        <p:spPr bwMode="blackWhite">
          <a:xfrm>
            <a:off x="7976048" y="6263313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b="1" spc="-100" dirty="0" smtClean="0">
                <a:solidFill>
                  <a:srgbClr val="FFFDF6"/>
                </a:solidFill>
                <a:ea typeface="Hallym Gothic Regular"/>
              </a:rPr>
              <a:t>시스템 구조 </a:t>
            </a:r>
            <a:endParaRPr lang="ko-KR" altLang="en-US" sz="2900" b="1" spc="-100" dirty="0">
              <a:solidFill>
                <a:srgbClr val="FFFDF6"/>
              </a:solidFill>
              <a:ea typeface="Hallym Gothic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025362" y="6253052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05.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87"/>
          <a:stretch/>
        </p:blipFill>
        <p:spPr>
          <a:xfrm>
            <a:off x="-1" y="6667500"/>
            <a:ext cx="4795381" cy="3765394"/>
          </a:xfrm>
          <a:prstGeom prst="rect">
            <a:avLst/>
          </a:prstGeom>
          <a:noFill/>
          <a:ln>
            <a:noFill/>
          </a:ln>
          <a:effectLst>
            <a:glow rad="25400">
              <a:schemeClr val="bg1">
                <a:alpha val="99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0" name="TextBox 13"/>
          <p:cNvSpPr txBox="1"/>
          <p:nvPr/>
        </p:nvSpPr>
        <p:spPr>
          <a:xfrm>
            <a:off x="7021286" y="3324321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03.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21" name="TextBox 14"/>
          <p:cNvSpPr txBox="1"/>
          <p:nvPr/>
        </p:nvSpPr>
        <p:spPr bwMode="blackWhite">
          <a:xfrm>
            <a:off x="7976048" y="3366332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900" b="1" spc="-100" dirty="0" smtClean="0">
                <a:solidFill>
                  <a:srgbClr val="FFFDF6"/>
                </a:solidFill>
                <a:ea typeface="Hallym Gothic Regular"/>
              </a:rPr>
              <a:t>논리적 설계</a:t>
            </a:r>
            <a:endParaRPr lang="en-US" sz="2900" b="1" i="0" u="none" strike="noStrike" spc="-100" dirty="0">
              <a:solidFill>
                <a:srgbClr val="FFFDF6"/>
              </a:solidFill>
              <a:latin typeface="Hallym Gothic Regular"/>
            </a:endParaRPr>
          </a:p>
        </p:txBody>
      </p:sp>
      <p:pic>
        <p:nvPicPr>
          <p:cNvPr id="2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762" y="5836159"/>
            <a:ext cx="11607800" cy="25400"/>
          </a:xfrm>
          <a:prstGeom prst="rect">
            <a:avLst/>
          </a:prstGeom>
        </p:spPr>
      </p:pic>
      <p:sp>
        <p:nvSpPr>
          <p:cNvPr id="22" name="TextBox 10"/>
          <p:cNvSpPr txBox="1"/>
          <p:nvPr/>
        </p:nvSpPr>
        <p:spPr bwMode="blackWhite">
          <a:xfrm>
            <a:off x="12338672" y="38100"/>
            <a:ext cx="2411919" cy="21652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SWOT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분석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8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400" spc="-100" dirty="0" err="1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밴치마킹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기업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차고지 서비스란 </a:t>
            </a: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?</a:t>
            </a:r>
          </a:p>
          <a:p>
            <a:pPr marL="342900" lvl="0" indent="-3429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ko-KR" altLang="en-US" sz="2400" spc="-100" dirty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268200" y="1809571"/>
            <a:ext cx="4724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0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일정표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요구 사항 명세 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Use case diagram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altLang="en-US" sz="2400" dirty="0"/>
          </a:p>
        </p:txBody>
      </p:sp>
      <p:sp>
        <p:nvSpPr>
          <p:cNvPr id="26" name="직사각형 25"/>
          <p:cNvSpPr/>
          <p:nvPr/>
        </p:nvSpPr>
        <p:spPr>
          <a:xfrm>
            <a:off x="12268200" y="3123638"/>
            <a:ext cx="4038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ER Diagram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Flow Chart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Sequence diagram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sp>
        <p:nvSpPr>
          <p:cNvPr id="27" name="직사각형 26"/>
          <p:cNvSpPr/>
          <p:nvPr/>
        </p:nvSpPr>
        <p:spPr>
          <a:xfrm>
            <a:off x="12289145" y="4586355"/>
            <a:ext cx="4038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 베이스 상세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데이터 베이스 스키마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JPA 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기반 관리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sp>
        <p:nvSpPr>
          <p:cNvPr id="28" name="TextBox 16"/>
          <p:cNvSpPr txBox="1"/>
          <p:nvPr/>
        </p:nvSpPr>
        <p:spPr bwMode="blackWhite">
          <a:xfrm>
            <a:off x="7976048" y="7745198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b="1" spc="-100" dirty="0" smtClean="0">
                <a:solidFill>
                  <a:srgbClr val="FFFDF6"/>
                </a:solidFill>
                <a:ea typeface="Hallym Gothic Regular"/>
              </a:rPr>
              <a:t>기술 개발</a:t>
            </a:r>
            <a:endParaRPr lang="ko-KR" altLang="en-US" sz="2900" b="1" spc="-100" dirty="0">
              <a:solidFill>
                <a:srgbClr val="FFFDF6"/>
              </a:solidFill>
              <a:ea typeface="Hallym Gothic Regular"/>
            </a:endParaRPr>
          </a:p>
        </p:txBody>
      </p:sp>
      <p:sp>
        <p:nvSpPr>
          <p:cNvPr id="29" name="TextBox 17"/>
          <p:cNvSpPr txBox="1"/>
          <p:nvPr/>
        </p:nvSpPr>
        <p:spPr>
          <a:xfrm>
            <a:off x="7025362" y="7734937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06.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2281246" y="6055093"/>
            <a:ext cx="4038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 시스템 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관리자 시스템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sp>
        <p:nvSpPr>
          <p:cNvPr id="31" name="직사각형 30"/>
          <p:cNvSpPr/>
          <p:nvPr/>
        </p:nvSpPr>
        <p:spPr>
          <a:xfrm>
            <a:off x="12300570" y="7172049"/>
            <a:ext cx="562106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프로젝트 진행 사항  </a:t>
            </a: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/</a:t>
            </a: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와이어 프레임 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RPA </a:t>
            </a:r>
            <a:r>
              <a:rPr lang="ko-KR" altLang="en-US" sz="2400" spc="-100" dirty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/   </a:t>
            </a: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AWS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활용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API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활용 프로그램 구현 결과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pic>
        <p:nvPicPr>
          <p:cNvPr id="32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762" y="8826535"/>
            <a:ext cx="11607800" cy="25400"/>
          </a:xfrm>
          <a:prstGeom prst="rect">
            <a:avLst/>
          </a:prstGeom>
        </p:spPr>
      </p:pic>
      <p:sp>
        <p:nvSpPr>
          <p:cNvPr id="33" name="TextBox 16"/>
          <p:cNvSpPr txBox="1"/>
          <p:nvPr/>
        </p:nvSpPr>
        <p:spPr bwMode="blackWhite">
          <a:xfrm>
            <a:off x="9249352" y="9207493"/>
            <a:ext cx="8483600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endParaRPr lang="ko-KR" altLang="en-US" sz="2900" b="1" spc="-100" dirty="0">
              <a:solidFill>
                <a:srgbClr val="FFFDF6"/>
              </a:solidFill>
              <a:ea typeface="Hallym Gothic Regular"/>
            </a:endParaRPr>
          </a:p>
        </p:txBody>
      </p:sp>
      <p:sp>
        <p:nvSpPr>
          <p:cNvPr id="34" name="TextBox 17"/>
          <p:cNvSpPr txBox="1"/>
          <p:nvPr/>
        </p:nvSpPr>
        <p:spPr>
          <a:xfrm>
            <a:off x="7025362" y="9197232"/>
            <a:ext cx="762000" cy="66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 smtClean="0">
                <a:solidFill>
                  <a:srgbClr val="FFFDF6"/>
                </a:solidFill>
                <a:latin typeface="Hallym Gothic Bold"/>
              </a:rPr>
              <a:t>07.</a:t>
            </a:r>
            <a:endParaRPr lang="en-US" sz="3200" b="0" i="0" u="none" strike="noStrike" spc="-200" dirty="0">
              <a:solidFill>
                <a:srgbClr val="FFFDF6"/>
              </a:solidFill>
              <a:latin typeface="Hallym Gothic Bold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2338672" y="8617385"/>
            <a:ext cx="4038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테스트 결과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err="1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시큐어</a:t>
            </a: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코딩 및 성능  최적화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spc="-100" dirty="0" smtClean="0">
                <a:solidFill>
                  <a:srgbClr val="FFFDF6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배포 </a:t>
            </a:r>
            <a:endParaRPr lang="en-US" altLang="ko-KR" sz="2400" spc="-100" dirty="0" smtClean="0">
              <a:solidFill>
                <a:srgbClr val="FFFDF6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sp>
        <p:nvSpPr>
          <p:cNvPr id="36" name="TextBox 16"/>
          <p:cNvSpPr txBox="1"/>
          <p:nvPr/>
        </p:nvSpPr>
        <p:spPr bwMode="blackWhite">
          <a:xfrm>
            <a:off x="7976048" y="9207492"/>
            <a:ext cx="2409248" cy="5900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b="1" spc="-100" dirty="0" smtClean="0">
                <a:solidFill>
                  <a:srgbClr val="FFFDF6"/>
                </a:solidFill>
                <a:ea typeface="Hallym Gothic Regular"/>
              </a:rPr>
              <a:t>최적화  완료</a:t>
            </a:r>
            <a:endParaRPr lang="ko-KR" altLang="en-US" sz="2900" b="1" spc="-100" dirty="0">
              <a:solidFill>
                <a:srgbClr val="FFFDF6"/>
              </a:solidFill>
              <a:ea typeface="Hallym Gothi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0864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805" y="1771197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120017" y="805997"/>
            <a:ext cx="105918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4000" b="1" spc="-200" dirty="0" err="1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유스케이스</a:t>
            </a:r>
            <a:r>
              <a:rPr lang="ko-KR" altLang="en-US" sz="40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기반     초기</a:t>
            </a:r>
            <a:r>
              <a:rPr lang="en-US" altLang="ko-KR" sz="40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ERD,  </a:t>
            </a:r>
            <a:r>
              <a:rPr lang="en-US" altLang="ko-KR" sz="5500" b="1" spc="-200" dirty="0" err="1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entitiy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40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설정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6985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_ 1. </a:t>
            </a:r>
            <a:r>
              <a:rPr lang="en-US" altLang="ko-KR" sz="2500" b="0" i="0" u="none" strike="noStrike" spc="-200" dirty="0" err="1" smtClean="0">
                <a:solidFill>
                  <a:srgbClr val="002841"/>
                </a:solidFill>
                <a:latin typeface="Hallym Gothic Regular"/>
              </a:rPr>
              <a:t>ERD</a:t>
            </a:r>
            <a:r>
              <a:rPr lang="en-US" altLang="ko-KR" sz="2500" spc="-200" dirty="0" err="1" smtClean="0">
                <a:solidFill>
                  <a:srgbClr val="002841"/>
                </a:solidFill>
                <a:latin typeface="Hallym Gothic Regular"/>
              </a:rPr>
              <a:t>ia</a:t>
            </a:r>
            <a:r>
              <a:rPr lang="en-US" altLang="ko-KR" sz="2500" spc="-200" dirty="0" err="1" smtClean="0">
                <a:solidFill>
                  <a:srgbClr val="002841"/>
                </a:solidFill>
                <a:latin typeface="Hallym Gothic Regular"/>
              </a:rPr>
              <a:t>gram</a:t>
            </a: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56617" y="4660900"/>
            <a:ext cx="9118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7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7980" y="2394970"/>
            <a:ext cx="14502897" cy="705269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657600" y="632584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 smtClean="0">
                <a:solidFill>
                  <a:srgbClr val="D0DAF5"/>
                </a:solidFill>
                <a:ea typeface="LINE Seed Sans KR Regular"/>
              </a:rPr>
              <a:t>Backend </a:t>
            </a:r>
            <a:r>
              <a:rPr lang="ko-KR" altLang="en-US" sz="2400" b="1" spc="-100" dirty="0" smtClean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 smtClean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err="1" smtClean="0">
                <a:solidFill>
                  <a:srgbClr val="D0DAF5"/>
                </a:solidFill>
                <a:ea typeface="LINE Seed Sans KR Regular"/>
              </a:rPr>
              <a:t>박영웅</a:t>
            </a:r>
            <a:r>
              <a:rPr lang="ko-KR" altLang="en-US" spc="-100" dirty="0" smtClean="0">
                <a:solidFill>
                  <a:srgbClr val="D0DAF5"/>
                </a:solidFill>
                <a:ea typeface="LINE Seed Sans KR Regular"/>
              </a:rPr>
              <a:t> 제작</a:t>
            </a:r>
            <a:endParaRPr lang="ko-KR" altLang="en-US" spc="-100" dirty="0">
              <a:solidFill>
                <a:srgbClr val="D0DAF5"/>
              </a:solidFill>
              <a:ea typeface="LINE Seed Sans KR Regular"/>
            </a:endParaRPr>
          </a:p>
        </p:txBody>
      </p:sp>
      <p:pic>
        <p:nvPicPr>
          <p:cNvPr id="2050" name="Picture 2" descr="414635120-49e3ff12-e08e-4a8a-8448-3f8d277c6937.png (1465×672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057862"/>
            <a:ext cx="14664954" cy="693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4352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805" y="1771197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215631" y="773509"/>
            <a:ext cx="8320858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4000" b="1" spc="-200" dirty="0" err="1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유스케이스</a:t>
            </a:r>
            <a:r>
              <a:rPr lang="ko-KR" altLang="en-US" sz="40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기반    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ERD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6985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_ 1. </a:t>
            </a:r>
            <a:r>
              <a:rPr lang="en-US" altLang="ko-KR" sz="2500" b="0" i="0" u="none" strike="noStrike" spc="-200" dirty="0" err="1" smtClean="0">
                <a:solidFill>
                  <a:srgbClr val="002841"/>
                </a:solidFill>
                <a:latin typeface="Hallym Gothic Regular"/>
              </a:rPr>
              <a:t>ERD</a:t>
            </a:r>
            <a:r>
              <a:rPr lang="en-US" altLang="ko-KR" sz="2500" spc="-200" dirty="0" err="1" smtClean="0">
                <a:solidFill>
                  <a:srgbClr val="002841"/>
                </a:solidFill>
                <a:latin typeface="Hallym Gothic Regular"/>
              </a:rPr>
              <a:t>ia</a:t>
            </a:r>
            <a:r>
              <a:rPr lang="en-US" altLang="ko-KR" sz="2500" spc="-200" dirty="0" err="1" smtClean="0">
                <a:solidFill>
                  <a:srgbClr val="002841"/>
                </a:solidFill>
                <a:latin typeface="Hallym Gothic Regular"/>
              </a:rPr>
              <a:t>gram</a:t>
            </a: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56617" y="4660900"/>
            <a:ext cx="9118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7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2588015"/>
            <a:ext cx="14246272" cy="688350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657600" y="632584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 smtClean="0">
                <a:solidFill>
                  <a:srgbClr val="D0DAF5"/>
                </a:solidFill>
                <a:ea typeface="LINE Seed Sans KR Regular"/>
              </a:rPr>
              <a:t>Backend </a:t>
            </a:r>
            <a:r>
              <a:rPr lang="ko-KR" altLang="en-US" sz="2400" b="1" spc="-100" dirty="0" smtClean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 smtClean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err="1" smtClean="0">
                <a:solidFill>
                  <a:srgbClr val="D0DAF5"/>
                </a:solidFill>
                <a:ea typeface="LINE Seed Sans KR Regular"/>
              </a:rPr>
              <a:t>박영웅</a:t>
            </a:r>
            <a:r>
              <a:rPr lang="ko-KR" altLang="en-US" spc="-100" dirty="0" smtClean="0">
                <a:solidFill>
                  <a:srgbClr val="D0DAF5"/>
                </a:solidFill>
                <a:ea typeface="LINE Seed Sans KR Regular"/>
              </a:rPr>
              <a:t> 제작</a:t>
            </a:r>
            <a:endParaRPr lang="ko-KR" altLang="en-US" spc="-100" dirty="0">
              <a:solidFill>
                <a:srgbClr val="D0DAF5"/>
              </a:solidFill>
              <a:ea typeface="LINE Seed Sans KR Regular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7526" y="2159881"/>
            <a:ext cx="14291674" cy="680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9259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200" y="2501900"/>
            <a:ext cx="84836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873500"/>
            <a:ext cx="15836900" cy="229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6083300"/>
            <a:ext cx="15836900" cy="274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696200" y="7480300"/>
            <a:ext cx="26543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9939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spc="-200" dirty="0" err="1" smtClean="0">
                <a:solidFill>
                  <a:srgbClr val="002841"/>
                </a:solidFill>
                <a:ea typeface="Hallym Gothic Bold"/>
              </a:rPr>
              <a:t>강미림</a:t>
            </a:r>
            <a:r>
              <a:rPr lang="ko-KR" altLang="en-US" sz="3200" spc="-200" dirty="0" smtClean="0">
                <a:solidFill>
                  <a:srgbClr val="002841"/>
                </a:solidFill>
                <a:ea typeface="Hallym Gothic Bold"/>
              </a:rPr>
              <a:t> 팀장의 </a:t>
            </a:r>
            <a:r>
              <a:rPr lang="ko-KR" altLang="en-US" sz="5500" spc="-200" dirty="0" smtClean="0">
                <a:solidFill>
                  <a:srgbClr val="002841"/>
                </a:solidFill>
                <a:ea typeface="Hallym Gothic Bold"/>
              </a:rPr>
              <a:t>프로젝트 진행 사항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9200" y="13970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500" spc="-200" dirty="0">
                <a:solidFill>
                  <a:srgbClr val="002841"/>
                </a:solidFill>
                <a:latin typeface="Hallym Gothic Regular"/>
              </a:rPr>
              <a:t>기술 개발 </a:t>
            </a:r>
            <a:r>
              <a:rPr lang="en-US" altLang="ko-KR" sz="2500" spc="-200" dirty="0">
                <a:solidFill>
                  <a:srgbClr val="002841"/>
                </a:solidFill>
                <a:latin typeface="Hallym Gothic Regular"/>
              </a:rPr>
              <a:t>Point  _  Backend  Engineer</a:t>
            </a:r>
            <a:endParaRPr lang="en-US" altLang="ko-KR" sz="2500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077200" y="4356100"/>
            <a:ext cx="7708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해당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페이지는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목표와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실천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방안을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적는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페이지입니다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목표에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대한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부연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설명이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필요하다면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이곳에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적어주세요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키워드로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인한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목표에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대해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상세하게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입력해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주세요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33600" y="4457700"/>
            <a:ext cx="57531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목표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: </a:t>
            </a:r>
          </a:p>
          <a:p>
            <a:pPr lvl="0" algn="l">
              <a:lnSpc>
                <a:spcPct val="124499"/>
              </a:lnSpc>
            </a:pP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이곳에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 </a:t>
            </a: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최종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 </a:t>
            </a: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목표를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 </a:t>
            </a: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입력해주세요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38300" y="7175500"/>
            <a:ext cx="73152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여러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항목을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더하면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어떤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시너지가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날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수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있는지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적어주세요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해당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키워드들이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어떤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영향을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주는지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설명해주세요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목표를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이해하기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위한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배경이나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보충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설명을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적어주세요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38300" y="6565900"/>
            <a:ext cx="732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제목은</a:t>
            </a:r>
            <a:r>
              <a:rPr lang="en-US" sz="26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문장보다</a:t>
            </a:r>
            <a:r>
              <a:rPr lang="en-US" sz="26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키워드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63100" y="7175500"/>
            <a:ext cx="73152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결과를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만들기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위한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원인들을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자세하게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적어주세요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키워드와의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연관성으로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신빙성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있는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자료를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제공해주세요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키워드가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목표에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어떤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영향을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미쳤는지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적어주세요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63100" y="6565900"/>
            <a:ext cx="732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제목은</a:t>
            </a:r>
            <a:r>
              <a:rPr lang="en-US" sz="26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문장보다</a:t>
            </a:r>
            <a:r>
              <a:rPr lang="en-US" sz="26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키워드</a:t>
            </a:r>
          </a:p>
        </p:txBody>
      </p:sp>
    </p:spTree>
    <p:extLst>
      <p:ext uri="{BB962C8B-B14F-4D97-AF65-F5344CB8AC3E}">
        <p14:creationId xmlns:p14="http://schemas.microsoft.com/office/powerpoint/2010/main" val="599582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805" y="1771197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181772" y="787854"/>
            <a:ext cx="8320858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RPA 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 데이터 수집  </a:t>
            </a:r>
            <a:r>
              <a:rPr lang="en-US" altLang="ko-KR" sz="36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  </a:t>
            </a:r>
            <a:r>
              <a:rPr lang="ko-KR" altLang="en-US" sz="3600" b="1" spc="-200" dirty="0" err="1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파이썬</a:t>
            </a:r>
            <a:r>
              <a:rPr lang="en-US" altLang="ko-KR" sz="36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36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6985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_ 1. RPA </a:t>
            </a:r>
            <a:r>
              <a:rPr lang="ko-KR" altLang="en-US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활용</a:t>
            </a: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56617" y="4660900"/>
            <a:ext cx="9118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67" y="1185716"/>
            <a:ext cx="8087854" cy="8602275"/>
          </a:xfrm>
          <a:prstGeom prst="rect">
            <a:avLst/>
          </a:prstGeom>
        </p:spPr>
      </p:pic>
      <p:pic>
        <p:nvPicPr>
          <p:cNvPr id="17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3543" y="2430969"/>
            <a:ext cx="6730126" cy="73370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9800" y="1876532"/>
            <a:ext cx="6172200" cy="776258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657600" y="632584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 smtClean="0">
                <a:solidFill>
                  <a:srgbClr val="D0DAF5"/>
                </a:solidFill>
                <a:ea typeface="LINE Seed Sans KR Regular"/>
              </a:rPr>
              <a:t>Backend </a:t>
            </a:r>
            <a:r>
              <a:rPr lang="ko-KR" altLang="en-US" sz="2400" b="1" spc="-100" dirty="0" smtClean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 smtClean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err="1" smtClean="0">
                <a:solidFill>
                  <a:srgbClr val="D0DAF5"/>
                </a:solidFill>
                <a:ea typeface="LINE Seed Sans KR Regular"/>
              </a:rPr>
              <a:t>강미림</a:t>
            </a:r>
            <a:r>
              <a:rPr lang="ko-KR" altLang="en-US" spc="-100" dirty="0" smtClean="0">
                <a:solidFill>
                  <a:srgbClr val="D0DAF5"/>
                </a:solidFill>
                <a:ea typeface="LINE Seed Sans KR Regular"/>
              </a:rPr>
              <a:t> 제작</a:t>
            </a:r>
            <a:endParaRPr lang="ko-KR" altLang="en-US" spc="-100" dirty="0">
              <a:solidFill>
                <a:srgbClr val="D0DAF5"/>
              </a:solidFill>
              <a:ea typeface="LINE Seed Sans KR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139074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146" y="2222500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192113" y="1239157"/>
            <a:ext cx="8320858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RPA 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 데이터 수집  </a:t>
            </a:r>
            <a:r>
              <a:rPr lang="en-US" altLang="ko-KR" sz="36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  </a:t>
            </a:r>
            <a:r>
              <a:rPr lang="ko-KR" altLang="en-US" sz="3600" b="1" spc="-200" dirty="0" err="1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파이썬</a:t>
            </a:r>
            <a:r>
              <a:rPr lang="en-US" altLang="ko-KR" sz="36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36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6985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_ 1. RPA </a:t>
            </a:r>
            <a:r>
              <a:rPr lang="ko-KR" altLang="en-US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활용</a:t>
            </a: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56617" y="4660900"/>
            <a:ext cx="9118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r="11907"/>
          <a:stretch/>
        </p:blipFill>
        <p:spPr>
          <a:xfrm>
            <a:off x="457200" y="1143000"/>
            <a:ext cx="9525000" cy="8659433"/>
          </a:xfrm>
          <a:prstGeom prst="rect">
            <a:avLst/>
          </a:prstGeom>
        </p:spPr>
      </p:pic>
      <p:sp>
        <p:nvSpPr>
          <p:cNvPr id="12" name="TextBox 9"/>
          <p:cNvSpPr txBox="1"/>
          <p:nvPr/>
        </p:nvSpPr>
        <p:spPr>
          <a:xfrm>
            <a:off x="11608871" y="2778205"/>
            <a:ext cx="6019800" cy="11380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en-US" altLang="ko-KR" sz="3200" b="1" spc="-200" dirty="0" smtClean="0">
                <a:solidFill>
                  <a:srgbClr val="002841"/>
                </a:solidFill>
                <a:ea typeface="Hallym Gothic Bold"/>
              </a:rPr>
              <a:t>Selenium</a:t>
            </a:r>
            <a:r>
              <a:rPr lang="en-US" altLang="ko-KR" sz="2600" spc="-200" dirty="0" smtClean="0">
                <a:solidFill>
                  <a:srgbClr val="002841"/>
                </a:solidFill>
                <a:ea typeface="Hallym Gothic Bold"/>
              </a:rPr>
              <a:t>  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기반 데이터 </a:t>
            </a:r>
            <a:r>
              <a:rPr lang="ko-KR" altLang="en-US" sz="2600" spc="-200" dirty="0" err="1" smtClean="0">
                <a:solidFill>
                  <a:srgbClr val="002841"/>
                </a:solidFill>
                <a:ea typeface="Hallym Gothic Bold"/>
              </a:rPr>
              <a:t>크롤러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 생성  </a:t>
            </a:r>
            <a:endParaRPr lang="en-US" altLang="ko-KR" sz="2600" spc="-200" dirty="0" smtClean="0">
              <a:solidFill>
                <a:srgbClr val="002841"/>
              </a:solidFill>
              <a:ea typeface="Hallym Gothic Bold"/>
            </a:endParaRPr>
          </a:p>
          <a:p>
            <a:pPr>
              <a:lnSpc>
                <a:spcPct val="124499"/>
              </a:lnSpc>
            </a:pP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자동차 </a:t>
            </a:r>
            <a:r>
              <a:rPr lang="ko-KR" altLang="en-US" sz="2600" spc="-200" dirty="0" err="1">
                <a:solidFill>
                  <a:srgbClr val="002841"/>
                </a:solidFill>
                <a:ea typeface="Hallym Gothic Bold"/>
              </a:rPr>
              <a:t>모델별</a:t>
            </a: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이미지 추출  </a:t>
            </a:r>
            <a:endParaRPr lang="en-US" sz="2600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49000" y="5452759"/>
            <a:ext cx="9144000" cy="3913059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웹 </a:t>
            </a:r>
            <a:r>
              <a:rPr lang="ko-KR" altLang="en-US" sz="2400" b="1" spc="-100" dirty="0" err="1">
                <a:solidFill>
                  <a:srgbClr val="002841"/>
                </a:solidFill>
                <a:ea typeface="Hallym Gothic Regular"/>
              </a:rPr>
              <a:t>스크래핑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(Web Scraping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)</a:t>
            </a:r>
          </a:p>
          <a:p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                 Selenium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을 활용하여 자동차 이미지 </a:t>
            </a:r>
            <a:r>
              <a:rPr lang="ko-KR" altLang="en-US" sz="2400" b="1" spc="-100" dirty="0" err="1">
                <a:solidFill>
                  <a:srgbClr val="002841"/>
                </a:solidFill>
                <a:ea typeface="Hallym Gothic Regular"/>
              </a:rPr>
              <a:t>크롤링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HTML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요소 탐색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(Element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Selection</a:t>
            </a:r>
          </a:p>
          <a:p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                </a:t>
            </a:r>
            <a:r>
              <a:rPr lang="en-US" altLang="ko-KR" sz="2400" b="1" spc="-100" dirty="0" err="1" smtClean="0">
                <a:solidFill>
                  <a:srgbClr val="002841"/>
                </a:solidFill>
                <a:ea typeface="Hallym Gothic Regular"/>
              </a:rPr>
              <a:t>find_elements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2400" b="1" spc="-100" dirty="0" err="1" smtClean="0">
                <a:solidFill>
                  <a:srgbClr val="002841"/>
                </a:solidFill>
                <a:ea typeface="Hallym Gothic Regular"/>
              </a:rPr>
              <a:t>By.CSS_SELECTOR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, </a:t>
            </a:r>
          </a:p>
          <a:p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                                                    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"div.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plp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__item-image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img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")</a:t>
            </a:r>
          </a:p>
          <a:p>
            <a:pPr lvl="1"/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         →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자동차 이미지 태그 수집 </a:t>
            </a:r>
            <a:endParaRPr lang="en-US" altLang="ko-KR" sz="2400" b="1" spc="-100" dirty="0" smtClean="0">
              <a:solidFill>
                <a:srgbClr val="002841"/>
              </a:solidFill>
              <a:ea typeface="Hallym Gothic Regular"/>
            </a:endParaRPr>
          </a:p>
          <a:p>
            <a:pPr lvl="1"/>
            <a:endParaRPr lang="ko-KR" altLang="en-US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WebDriverWait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을 사용하여 이미지 로딩을 기다림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endParaRPr lang="ko-KR" altLang="en-US" sz="2400" b="1" spc="-100" dirty="0">
              <a:solidFill>
                <a:srgbClr val="002841"/>
              </a:solidFill>
              <a:ea typeface="Hallym Gothic Regular"/>
            </a:endParaRPr>
          </a:p>
        </p:txBody>
      </p:sp>
      <p:pic>
        <p:nvPicPr>
          <p:cNvPr id="17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8137" y="4068536"/>
            <a:ext cx="4411581" cy="480942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1008" y="4347859"/>
            <a:ext cx="4696135" cy="411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87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88" y="336549"/>
            <a:ext cx="17602200" cy="956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146" y="1961930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177745" y="865206"/>
            <a:ext cx="8995954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RPA 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 데이터 수집  </a:t>
            </a:r>
            <a:r>
              <a:rPr lang="en-US" altLang="ko-KR" sz="36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  </a:t>
            </a:r>
            <a:r>
              <a:rPr lang="ko-KR" altLang="en-US" sz="3600" b="1" spc="-200" dirty="0" err="1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파이썬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6985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_ 1. RPA </a:t>
            </a:r>
            <a:r>
              <a:rPr lang="ko-KR" altLang="en-US" sz="2500" b="0" i="0" u="none" strike="noStrike" spc="-200" dirty="0" smtClean="0">
                <a:solidFill>
                  <a:srgbClr val="002841"/>
                </a:solidFill>
                <a:latin typeface="Hallym Gothic Regular"/>
              </a:rPr>
              <a:t>활용</a:t>
            </a: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56617" y="4660900"/>
            <a:ext cx="9118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sp>
        <p:nvSpPr>
          <p:cNvPr id="12" name="TextBox 9"/>
          <p:cNvSpPr txBox="1"/>
          <p:nvPr/>
        </p:nvSpPr>
        <p:spPr>
          <a:xfrm>
            <a:off x="10840539" y="2206155"/>
            <a:ext cx="7086600" cy="11380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en-US" altLang="ko-KR" sz="2600" b="1" spc="-200" dirty="0" err="1" smtClean="0">
                <a:solidFill>
                  <a:srgbClr val="002841"/>
                </a:solidFill>
                <a:ea typeface="Hallym Gothic Bold"/>
              </a:rPr>
              <a:t>BeautifulSoup</a:t>
            </a:r>
            <a:r>
              <a:rPr lang="en-US" altLang="ko-KR" sz="2600" b="1" spc="-200" dirty="0" smtClean="0">
                <a:solidFill>
                  <a:srgbClr val="002841"/>
                </a:solidFill>
                <a:ea typeface="Hallym Gothic Bold"/>
              </a:rPr>
              <a:t> </a:t>
            </a:r>
            <a:r>
              <a:rPr lang="ko-KR" altLang="en-US" sz="2600" b="1" spc="-200" dirty="0" smtClean="0">
                <a:solidFill>
                  <a:srgbClr val="002841"/>
                </a:solidFill>
                <a:ea typeface="Hallym Gothic Bold"/>
              </a:rPr>
              <a:t>을 이용</a:t>
            </a:r>
            <a:r>
              <a:rPr lang="en-US" altLang="ko-KR" sz="2600" b="1" spc="-200" dirty="0" smtClean="0">
                <a:solidFill>
                  <a:srgbClr val="002841"/>
                </a:solidFill>
                <a:ea typeface="Hallym Gothic Bold"/>
              </a:rPr>
              <a:t>,  </a:t>
            </a:r>
            <a:r>
              <a:rPr lang="ko-KR" altLang="en-US" sz="2600" b="1" spc="-200" dirty="0" smtClean="0">
                <a:solidFill>
                  <a:srgbClr val="002841"/>
                </a:solidFill>
                <a:ea typeface="Hallym Gothic Bold"/>
              </a:rPr>
              <a:t>  </a:t>
            </a:r>
            <a:r>
              <a:rPr lang="ko-KR" altLang="en-US" sz="2600" b="1" spc="-200" dirty="0">
                <a:solidFill>
                  <a:srgbClr val="002841"/>
                </a:solidFill>
                <a:ea typeface="Hallym Gothic Bold"/>
              </a:rPr>
              <a:t>웹 </a:t>
            </a:r>
            <a:r>
              <a:rPr lang="ko-KR" altLang="en-US" sz="2600" b="1" spc="-200" dirty="0" err="1">
                <a:solidFill>
                  <a:srgbClr val="002841"/>
                </a:solidFill>
                <a:ea typeface="Hallym Gothic Bold"/>
              </a:rPr>
              <a:t>스크래핑을</a:t>
            </a:r>
            <a:r>
              <a:rPr lang="ko-KR" altLang="en-US" sz="2600" b="1" spc="-200" dirty="0">
                <a:solidFill>
                  <a:srgbClr val="002841"/>
                </a:solidFill>
                <a:ea typeface="Hallym Gothic Bold"/>
              </a:rPr>
              <a:t> 통해 </a:t>
            </a:r>
            <a:endParaRPr lang="en-US" altLang="ko-KR" sz="2600" b="1" spc="-200" dirty="0" smtClean="0">
              <a:solidFill>
                <a:srgbClr val="002841"/>
              </a:solidFill>
              <a:ea typeface="Hallym Gothic Bold"/>
            </a:endParaRPr>
          </a:p>
          <a:p>
            <a:pPr>
              <a:lnSpc>
                <a:spcPct val="124499"/>
              </a:lnSpc>
            </a:pPr>
            <a:r>
              <a:rPr lang="ko-KR" altLang="en-US" sz="2600" b="1" spc="-200" dirty="0" smtClean="0">
                <a:solidFill>
                  <a:srgbClr val="002841"/>
                </a:solidFill>
                <a:ea typeface="Hallym Gothic Bold"/>
              </a:rPr>
              <a:t>엔진오일 </a:t>
            </a:r>
            <a:r>
              <a:rPr lang="en-US" altLang="ko-KR" sz="2600" b="1" spc="-200" dirty="0" smtClean="0">
                <a:solidFill>
                  <a:srgbClr val="002841"/>
                </a:solidFill>
                <a:ea typeface="Hallym Gothic Bold"/>
              </a:rPr>
              <a:t>( </a:t>
            </a:r>
            <a:r>
              <a:rPr lang="en-US" altLang="ko-KR" sz="2600" b="1" spc="-200" dirty="0" err="1" smtClean="0">
                <a:solidFill>
                  <a:srgbClr val="002841"/>
                </a:solidFill>
                <a:ea typeface="Hallym Gothic Bold"/>
              </a:rPr>
              <a:t>bullsone</a:t>
            </a:r>
            <a:r>
              <a:rPr lang="en-US" altLang="ko-KR" sz="2600" b="1" spc="-200" dirty="0" smtClean="0">
                <a:solidFill>
                  <a:srgbClr val="002841"/>
                </a:solidFill>
                <a:ea typeface="Hallym Gothic Bold"/>
              </a:rPr>
              <a:t> ) </a:t>
            </a:r>
            <a:r>
              <a:rPr lang="ko-KR" altLang="en-US" sz="2600" b="1" spc="-200" dirty="0" smtClean="0">
                <a:solidFill>
                  <a:srgbClr val="002841"/>
                </a:solidFill>
                <a:ea typeface="Hallym Gothic Bold"/>
              </a:rPr>
              <a:t>제품 </a:t>
            </a:r>
            <a:r>
              <a:rPr lang="ko-KR" altLang="en-US" sz="2600" b="1" spc="-200" dirty="0">
                <a:solidFill>
                  <a:srgbClr val="002841"/>
                </a:solidFill>
                <a:ea typeface="Hallym Gothic Bold"/>
              </a:rPr>
              <a:t>이미지 자동 저장</a:t>
            </a:r>
            <a:endParaRPr lang="en-US" sz="2600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158368" y="3794597"/>
            <a:ext cx="7620000" cy="5886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정규 표현식을 활용한 데이터 정제 및 파일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저장</a:t>
            </a:r>
            <a:endParaRPr lang="en-US" altLang="ko-KR" sz="2400" b="1" spc="-100" dirty="0" smtClean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BeautifulSoup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(html, "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html.parser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"):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HTML</a:t>
            </a:r>
            <a:r>
              <a:rPr lang="ko-KR" altLang="en-US" sz="2400" b="1" spc="-100" dirty="0" err="1" smtClean="0">
                <a:solidFill>
                  <a:srgbClr val="002841"/>
                </a:solidFill>
                <a:ea typeface="Hallym Gothic Regular"/>
              </a:rPr>
              <a:t>파싱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 </a:t>
            </a:r>
            <a:r>
              <a:rPr lang="en-US" altLang="ko-KR" sz="2400" b="1" spc="-100" dirty="0" err="1" smtClean="0">
                <a:solidFill>
                  <a:srgbClr val="002841"/>
                </a:solidFill>
                <a:ea typeface="Hallym Gothic Regular"/>
              </a:rPr>
              <a:t>soup.find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("div", id="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product_list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"):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제품 리스트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추출 </a:t>
            </a:r>
            <a:r>
              <a:rPr lang="en-US" altLang="ko-KR" sz="2400" b="1" spc="-100" dirty="0" err="1" smtClean="0">
                <a:solidFill>
                  <a:srgbClr val="002841"/>
                </a:solidFill>
                <a:ea typeface="Hallym Gothic Regular"/>
              </a:rPr>
              <a:t>soup.find_all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("li", class_="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item_box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"):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개별 제품 정보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찾기</a:t>
            </a:r>
            <a:endParaRPr lang="en-US" altLang="ko-KR" sz="2400" b="1" spc="-100" dirty="0" smtClean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ko-KR" altLang="en-US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title_tag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 =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item.find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("p", class_="subject"):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제품명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추출 </a:t>
            </a:r>
            <a:r>
              <a:rPr lang="en-US" altLang="ko-KR" sz="2400" b="1" spc="-100" dirty="0" err="1" smtClean="0">
                <a:solidFill>
                  <a:srgbClr val="002841"/>
                </a:solidFill>
                <a:ea typeface="Hallym Gothic Regular"/>
              </a:rPr>
              <a:t>clean_filename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(text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):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제품명에서 대괄호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([]),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특수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문자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제거     </a:t>
            </a:r>
            <a:r>
              <a:rPr lang="en-US" altLang="ko-KR" sz="2400" b="1" spc="-100" dirty="0" err="1" smtClean="0">
                <a:solidFill>
                  <a:srgbClr val="002841"/>
                </a:solidFill>
                <a:ea typeface="Hallym Gothic Regular"/>
              </a:rPr>
              <a:t>requests.get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2400" b="1" spc="-100" dirty="0" err="1" smtClean="0">
                <a:solidFill>
                  <a:srgbClr val="002841"/>
                </a:solidFill>
                <a:ea typeface="Hallym Gothic Regular"/>
              </a:rPr>
              <a:t>img_url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):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이미지 다운로드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요청</a:t>
            </a:r>
            <a:endParaRPr lang="en-US" altLang="ko-KR" sz="2400" b="1" spc="-100" dirty="0" smtClean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os.makedirs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output_folder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,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exist_ok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=True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) :                       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폴더가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없으면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생성   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….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결과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 :  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이미지를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다운로드하고 저장</a:t>
            </a:r>
          </a:p>
        </p:txBody>
      </p:sp>
      <p:pic>
        <p:nvPicPr>
          <p:cNvPr id="1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684" y="2930641"/>
            <a:ext cx="5562601" cy="60642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348" y="1407594"/>
            <a:ext cx="6992326" cy="74210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8892" y="3200369"/>
            <a:ext cx="4325675" cy="537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587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059838"/>
            <a:ext cx="14537806" cy="7113916"/>
          </a:xfrm>
          <a:prstGeom prst="rect">
            <a:avLst/>
          </a:prstGeom>
        </p:spPr>
      </p:pic>
      <p:sp>
        <p:nvSpPr>
          <p:cNvPr id="3" name="TextBox 6"/>
          <p:cNvSpPr txBox="1"/>
          <p:nvPr/>
        </p:nvSpPr>
        <p:spPr>
          <a:xfrm>
            <a:off x="493486" y="568960"/>
            <a:ext cx="1775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홈페이지 리스트 업   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Crawling </a:t>
            </a:r>
            <a:r>
              <a:rPr lang="ko-KR" altLang="en-US" sz="5500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이미지데이터</a:t>
            </a:r>
            <a:r>
              <a:rPr lang="ko-KR" altLang="en-US" sz="5500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 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엑셀 데이터 </a:t>
            </a:r>
            <a:r>
              <a:rPr lang="ko-KR" altLang="en-US" sz="5500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</a:t>
            </a:r>
            <a:endParaRPr lang="ko-KR" sz="550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63325" y="1788887"/>
            <a:ext cx="17624675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233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/>
          <p:nvPr/>
        </p:nvSpPr>
        <p:spPr>
          <a:xfrm>
            <a:off x="493486" y="568960"/>
            <a:ext cx="1775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홈페이지 리스트 업   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Crawling </a:t>
            </a:r>
            <a:r>
              <a:rPr lang="ko-KR" altLang="en-US" sz="5500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이미지데이터</a:t>
            </a:r>
            <a:r>
              <a:rPr lang="ko-KR" altLang="en-US" sz="5500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 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엑셀 데이터 </a:t>
            </a:r>
            <a:r>
              <a:rPr lang="ko-KR" altLang="en-US" sz="5500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</a:t>
            </a:r>
            <a:endParaRPr lang="ko-KR" sz="550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663325" y="1788887"/>
            <a:ext cx="17624675" cy="457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085704"/>
            <a:ext cx="3472904" cy="36764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6011455"/>
            <a:ext cx="6134956" cy="3820058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>
            <a:off x="3930844" y="4619171"/>
            <a:ext cx="685800" cy="1143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5777807" y="5600700"/>
            <a:ext cx="591139" cy="4107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9"/>
          <p:cNvSpPr txBox="1"/>
          <p:nvPr/>
        </p:nvSpPr>
        <p:spPr>
          <a:xfrm>
            <a:off x="3857942" y="4041138"/>
            <a:ext cx="1143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3600" b="1" spc="-200" dirty="0" smtClean="0">
                <a:solidFill>
                  <a:srgbClr val="002841"/>
                </a:solidFill>
                <a:ea typeface="Hallym Gothic Bold"/>
              </a:rPr>
              <a:t>Excel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sp>
        <p:nvSpPr>
          <p:cNvPr id="15" name="TextBox 9"/>
          <p:cNvSpPr txBox="1"/>
          <p:nvPr/>
        </p:nvSpPr>
        <p:spPr>
          <a:xfrm>
            <a:off x="4901165" y="5723709"/>
            <a:ext cx="1143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3600" b="1" spc="-200" dirty="0" err="1" smtClean="0">
                <a:solidFill>
                  <a:srgbClr val="002841"/>
                </a:solidFill>
                <a:ea typeface="Hallym Gothic Bold"/>
              </a:rPr>
              <a:t>Sql</a:t>
            </a:r>
            <a:r>
              <a:rPr lang="en-US" altLang="ko-KR" sz="3600" b="1" spc="-200" dirty="0" smtClean="0">
                <a:solidFill>
                  <a:srgbClr val="002841"/>
                </a:solidFill>
                <a:ea typeface="Hallym Gothic Bold"/>
              </a:rPr>
              <a:t> 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sp>
        <p:nvSpPr>
          <p:cNvPr id="16" name="TextBox 9"/>
          <p:cNvSpPr txBox="1"/>
          <p:nvPr/>
        </p:nvSpPr>
        <p:spPr>
          <a:xfrm>
            <a:off x="7848600" y="2540154"/>
            <a:ext cx="8839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3600" b="1" spc="-200" dirty="0">
                <a:solidFill>
                  <a:srgbClr val="002841"/>
                </a:solidFill>
                <a:ea typeface="Hallym Gothic Bold"/>
              </a:rPr>
              <a:t>Home page   </a:t>
            </a:r>
            <a:r>
              <a:rPr lang="en-US" altLang="ko-KR" sz="3600" b="1" spc="-200" dirty="0" smtClean="0">
                <a:solidFill>
                  <a:srgbClr val="002841"/>
                </a:solidFill>
                <a:ea typeface="Hallym Gothic Bold"/>
              </a:rPr>
              <a:t>- </a:t>
            </a:r>
            <a:r>
              <a:rPr lang="ko-KR" altLang="en-US" sz="3600" b="1" spc="-200" dirty="0" smtClean="0">
                <a:solidFill>
                  <a:srgbClr val="002841"/>
                </a:solidFill>
                <a:ea typeface="Hallym Gothic Bold"/>
              </a:rPr>
              <a:t>금액 별  제품 정리 리스트 </a:t>
            </a:r>
            <a:r>
              <a:rPr lang="en-US" altLang="ko-KR" sz="3600" b="1" spc="-200" dirty="0" smtClean="0">
                <a:solidFill>
                  <a:srgbClr val="002841"/>
                </a:solidFill>
                <a:ea typeface="Hallym Gothic Bold"/>
              </a:rPr>
              <a:t>  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4521" y="3214967"/>
            <a:ext cx="10988985" cy="583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951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3695700"/>
            <a:ext cx="7377556" cy="513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4285" y="2439987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19200" y="1993900"/>
            <a:ext cx="6972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AI</a:t>
            </a:r>
            <a:r>
              <a:rPr lang="en-US" altLang="ko-KR" sz="5500" spc="-200" dirty="0" smtClean="0">
                <a:solidFill>
                  <a:srgbClr val="002841"/>
                </a:solidFill>
                <a:ea typeface="Hallym Gothic Bold"/>
              </a:rPr>
              <a:t>  </a:t>
            </a:r>
            <a:r>
              <a:rPr lang="ko-KR" altLang="en-US" sz="5500" spc="-200" dirty="0" err="1" smtClean="0">
                <a:solidFill>
                  <a:srgbClr val="002841"/>
                </a:solidFill>
                <a:ea typeface="Hallym Gothic Bold"/>
              </a:rPr>
              <a:t>챗</a:t>
            </a:r>
            <a:r>
              <a:rPr lang="ko-KR" altLang="en-US" sz="5500" spc="-200" dirty="0" smtClean="0">
                <a:solidFill>
                  <a:srgbClr val="002841"/>
                </a:solidFill>
                <a:ea typeface="Hallym Gothic Bold"/>
              </a:rPr>
              <a:t> 봇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74295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500" spc="-200" dirty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spc="-200" dirty="0" smtClean="0">
                <a:solidFill>
                  <a:srgbClr val="002841"/>
                </a:solidFill>
                <a:latin typeface="Hallym Gothic Regular"/>
              </a:rPr>
              <a:t>_ 3. API  </a:t>
            </a:r>
            <a:r>
              <a:rPr lang="ko-KR" altLang="en-US" sz="2500" spc="-200" dirty="0" smtClean="0">
                <a:solidFill>
                  <a:srgbClr val="002841"/>
                </a:solidFill>
                <a:latin typeface="Hallym Gothic Regular"/>
              </a:rPr>
              <a:t>활용 프로그램 구현 </a:t>
            </a:r>
            <a:endParaRPr lang="en-US" altLang="ko-KR" sz="2500" spc="-200" dirty="0" smtClean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799513" y="4267200"/>
            <a:ext cx="9105900" cy="585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1" spc="-100" dirty="0" smtClean="0">
                <a:solidFill>
                  <a:srgbClr val="002841"/>
                </a:solidFill>
                <a:ea typeface="Hallym Gothic Regular"/>
              </a:rPr>
              <a:t>  Spring</a:t>
            </a:r>
            <a:r>
              <a:rPr lang="ko-KR" altLang="en-US" sz="3200" b="1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3200" b="1" spc="-100" dirty="0" smtClean="0">
                <a:solidFill>
                  <a:srgbClr val="002841"/>
                </a:solidFill>
                <a:ea typeface="Hallym Gothic Regular"/>
              </a:rPr>
              <a:t>Web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1" spc="-100" dirty="0" smtClean="0">
                <a:solidFill>
                  <a:srgbClr val="002841"/>
                </a:solidFill>
                <a:ea typeface="Hallym Gothic Regular"/>
              </a:rPr>
              <a:t>  RESTful 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1" spc="-100" dirty="0" smtClean="0">
                <a:solidFill>
                  <a:srgbClr val="002841"/>
                </a:solidFill>
                <a:ea typeface="Hallym Gothic Regular"/>
              </a:rPr>
              <a:t>API </a:t>
            </a:r>
            <a:r>
              <a:rPr lang="ko-KR" altLang="en-US" sz="2800" b="1" spc="-100" dirty="0" err="1" smtClean="0">
                <a:solidFill>
                  <a:srgbClr val="002841"/>
                </a:solidFill>
                <a:ea typeface="Hallym Gothic Regular"/>
              </a:rPr>
              <a:t>생성자</a:t>
            </a:r>
            <a:r>
              <a:rPr lang="ko-KR" altLang="en-US" sz="2800" b="1" spc="-100" dirty="0" smtClean="0">
                <a:solidFill>
                  <a:srgbClr val="002841"/>
                </a:solidFill>
                <a:ea typeface="Hallym Gothic Regular"/>
              </a:rPr>
              <a:t> 주입    </a:t>
            </a:r>
            <a:r>
              <a:rPr lang="en-US" altLang="ko-KR" sz="2800" spc="-100" dirty="0" smtClean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en-US" altLang="ko-KR" sz="2800" spc="-100" dirty="0">
                <a:solidFill>
                  <a:srgbClr val="002841"/>
                </a:solidFill>
                <a:ea typeface="Hallym Gothic Regular"/>
              </a:rPr>
              <a:t>Constructor Injection</a:t>
            </a:r>
            <a:r>
              <a:rPr lang="en-US" altLang="ko-KR" sz="2800" spc="-100" dirty="0" smtClean="0">
                <a:solidFill>
                  <a:srgbClr val="002841"/>
                </a:solidFill>
                <a:ea typeface="Hallym Gothic Regular"/>
              </a:rPr>
              <a:t>)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1" spc="-100" dirty="0" smtClean="0">
                <a:solidFill>
                  <a:srgbClr val="002841"/>
                </a:solidFill>
                <a:ea typeface="Hallym Gothic Regular"/>
              </a:rPr>
              <a:t>  HTTP POST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1" spc="-100" dirty="0" smtClean="0">
                <a:solidFill>
                  <a:srgbClr val="002841"/>
                </a:solidFill>
                <a:ea typeface="Hallym Gothic Regular"/>
              </a:rPr>
              <a:t>  Request-Response </a:t>
            </a:r>
            <a:r>
              <a:rPr lang="ko-KR" altLang="en-US" sz="3200" b="1" spc="-100" dirty="0" smtClean="0">
                <a:solidFill>
                  <a:srgbClr val="002841"/>
                </a:solidFill>
                <a:ea typeface="Hallym Gothic Regular"/>
              </a:rPr>
              <a:t>처리</a:t>
            </a:r>
            <a:endParaRPr lang="en-US" sz="3200" b="1" i="0" u="none" strike="noStrike" spc="-1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579743" y="1409700"/>
            <a:ext cx="9011585" cy="33432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4400" spc="-200" dirty="0">
                <a:solidFill>
                  <a:srgbClr val="002841"/>
                </a:solidFill>
                <a:ea typeface="Hallym Gothic Bold"/>
              </a:rPr>
              <a:t>채팅 </a:t>
            </a:r>
            <a:r>
              <a:rPr lang="en-US" altLang="ko-KR" sz="4400" spc="-200" dirty="0">
                <a:solidFill>
                  <a:srgbClr val="002841"/>
                </a:solidFill>
                <a:ea typeface="Hallym Gothic Bold"/>
              </a:rPr>
              <a:t>API Controller </a:t>
            </a:r>
            <a:r>
              <a:rPr lang="ko-KR" altLang="en-US" sz="4400" spc="-200" dirty="0">
                <a:solidFill>
                  <a:srgbClr val="002841"/>
                </a:solidFill>
                <a:ea typeface="Hallym Gothic Bold"/>
              </a:rPr>
              <a:t>구현 예시 </a:t>
            </a:r>
            <a:r>
              <a:rPr lang="en-US" altLang="ko-KR" sz="4400" spc="-200" dirty="0">
                <a:solidFill>
                  <a:srgbClr val="002841"/>
                </a:solidFill>
                <a:ea typeface="Hallym Gothic Bold"/>
              </a:rPr>
              <a:t>(Spring Boot</a:t>
            </a:r>
            <a:r>
              <a:rPr lang="en-US" altLang="ko-KR" sz="4400" spc="-200" dirty="0" smtClean="0">
                <a:solidFill>
                  <a:srgbClr val="002841"/>
                </a:solidFill>
                <a:ea typeface="Hallym Gothic Bold"/>
              </a:rPr>
              <a:t>)</a:t>
            </a:r>
          </a:p>
          <a:p>
            <a:pPr lvl="0">
              <a:lnSpc>
                <a:spcPct val="124499"/>
              </a:lnSpc>
            </a:pPr>
            <a:endParaRPr lang="en-US" altLang="ko-KR" sz="2600" spc="-200" dirty="0" smtClean="0">
              <a:solidFill>
                <a:srgbClr val="002841"/>
              </a:solidFill>
              <a:ea typeface="Hallym Gothic Bold"/>
            </a:endParaRPr>
          </a:p>
          <a:p>
            <a:pPr lvl="0">
              <a:lnSpc>
                <a:spcPct val="124499"/>
              </a:lnSpc>
            </a:pPr>
            <a:endParaRPr lang="en-US" altLang="ko-KR" sz="2600" spc="-200" dirty="0">
              <a:solidFill>
                <a:srgbClr val="002841"/>
              </a:solidFill>
              <a:ea typeface="Hallym Gothic Bold"/>
            </a:endParaRPr>
          </a:p>
          <a:p>
            <a:pPr lvl="0">
              <a:lnSpc>
                <a:spcPct val="124499"/>
              </a:lnSpc>
            </a:pP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                클라이언트로부터 </a:t>
            </a: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받은 메시지를 처리하여 응답을 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반환</a:t>
            </a:r>
            <a:endParaRPr lang="en-US" altLang="ko-KR" sz="2600" spc="-200" dirty="0" smtClean="0">
              <a:solidFill>
                <a:srgbClr val="002841"/>
              </a:solidFill>
              <a:ea typeface="Hallym Gothic Bold"/>
            </a:endParaRPr>
          </a:p>
          <a:p>
            <a:pPr lvl="0">
              <a:lnSpc>
                <a:spcPct val="124499"/>
              </a:lnSpc>
            </a:pPr>
            <a:endParaRPr lang="en-US" altLang="ko-KR" sz="1050" spc="-200" dirty="0" smtClean="0">
              <a:solidFill>
                <a:srgbClr val="002841"/>
              </a:solidFill>
              <a:ea typeface="Hallym Gothic Bold"/>
            </a:endParaRPr>
          </a:p>
          <a:p>
            <a:pPr lvl="0">
              <a:lnSpc>
                <a:spcPct val="124499"/>
              </a:lnSpc>
            </a:pP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                </a:t>
            </a:r>
            <a:r>
              <a:rPr lang="en-US" altLang="ko-KR" sz="2600" spc="-200" dirty="0" smtClean="0">
                <a:solidFill>
                  <a:srgbClr val="002841"/>
                </a:solidFill>
                <a:ea typeface="Hallym Gothic Bold"/>
              </a:rPr>
              <a:t>REST API    </a:t>
            </a:r>
            <a:r>
              <a:rPr lang="ko-KR" altLang="en-US" sz="2600" spc="-200" dirty="0" err="1" smtClean="0">
                <a:solidFill>
                  <a:srgbClr val="002841"/>
                </a:solidFill>
                <a:ea typeface="Hallym Gothic Bold"/>
              </a:rPr>
              <a:t>엔드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 포인트 제공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688" y="3035300"/>
            <a:ext cx="7449590" cy="540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131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11" y="33655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1" y="3143250"/>
            <a:ext cx="9677400" cy="60642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100" y="2298700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658600" y="1352550"/>
            <a:ext cx="6972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Login 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 </a:t>
            </a:r>
            <a:r>
              <a:rPr lang="en-US" altLang="ko-KR" sz="5500" b="1" spc="-200" dirty="0" err="1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goole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login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13970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500" b="0" i="0" u="none" strike="noStrike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290895" y="3016250"/>
            <a:ext cx="6043921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3600" b="1" spc="-200" dirty="0">
                <a:solidFill>
                  <a:srgbClr val="002841"/>
                </a:solidFill>
                <a:ea typeface="Hallym Gothic Bold"/>
              </a:rPr>
              <a:t>OAuth2</a:t>
            </a:r>
            <a:r>
              <a:rPr lang="en-US" altLang="ko-KR" sz="2600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en-US" altLang="ko-KR" sz="2600" spc="-200" dirty="0" smtClean="0">
                <a:solidFill>
                  <a:srgbClr val="002841"/>
                </a:solidFill>
                <a:ea typeface="Hallym Gothic Bold"/>
              </a:rPr>
              <a:t>  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로그인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rcRect r="5190"/>
          <a:stretch/>
        </p:blipFill>
        <p:spPr>
          <a:xfrm>
            <a:off x="583110" y="1352550"/>
            <a:ext cx="9780090" cy="650516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631982" y="8416512"/>
            <a:ext cx="46354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AuthenticationService.java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1189790" y="3556139"/>
            <a:ext cx="9144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Google OAuth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토큰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검증  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→ 						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이메일이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없으면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Invalid Google token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오류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반환</a:t>
            </a:r>
            <a:endParaRPr lang="en-US" altLang="ko-KR" sz="2400" b="1" spc="-100" dirty="0" smtClean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자동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회원가입 지원사용자가 처음 로그인하는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경우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			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자동으로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User </a:t>
            </a:r>
            <a:r>
              <a:rPr lang="ko-KR" altLang="en-US" sz="2400" b="1" spc="-100" dirty="0" err="1">
                <a:solidFill>
                  <a:srgbClr val="002841"/>
                </a:solidFill>
                <a:ea typeface="Hallym Gothic Regular"/>
              </a:rPr>
              <a:t>엔티티를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생성  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→ 					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	JWT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토큰을 발급하여 인증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처리</a:t>
            </a:r>
            <a:endParaRPr lang="en-US" altLang="ko-KR" sz="2400" b="1" spc="-100" dirty="0" smtClean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Google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로그인 성공 후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  별도의  세션이 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아닌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JWT			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사용하여 상태를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유지  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→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  </a:t>
            </a:r>
            <a:r>
              <a:rPr lang="ko-KR" altLang="en-US" sz="2400" b="1" spc="-100" dirty="0" err="1" smtClean="0">
                <a:solidFill>
                  <a:srgbClr val="002841"/>
                </a:solidFill>
                <a:ea typeface="Hallym Gothic Regular"/>
              </a:rPr>
              <a:t>프론트엔드는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  이후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				API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요청 시 헤더에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포함하여  인증 진행</a:t>
            </a:r>
            <a:endParaRPr lang="en-US" altLang="ko-KR" sz="2400" b="1" spc="-100" dirty="0" smtClean="0">
              <a:solidFill>
                <a:srgbClr val="002841"/>
              </a:solidFill>
              <a:ea typeface="Hallym Gothic Regular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사용자  정보 저장 이   유효한 경우   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Filter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에서 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인증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			Token </a:t>
            </a:r>
            <a:r>
              <a:rPr lang="ko-KR" altLang="en-US" sz="2400" b="1" spc="-100" dirty="0" err="1" smtClean="0">
                <a:solidFill>
                  <a:srgbClr val="002841"/>
                </a:solidFill>
                <a:ea typeface="Hallym Gothic Regular"/>
              </a:rPr>
              <a:t>객체생성을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통해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인증 정보를 유지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1219200" y="74295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500" spc="-200" dirty="0">
                <a:solidFill>
                  <a:srgbClr val="002841"/>
                </a:solidFill>
                <a:latin typeface="Hallym Gothic Regular"/>
              </a:rPr>
              <a:t>기술개발 </a:t>
            </a:r>
            <a:r>
              <a:rPr lang="en-US" altLang="ko-KR" sz="2500" spc="-200" dirty="0" smtClean="0">
                <a:solidFill>
                  <a:srgbClr val="002841"/>
                </a:solidFill>
                <a:latin typeface="Hallym Gothic Regular"/>
              </a:rPr>
              <a:t>_ 3. API  </a:t>
            </a:r>
            <a:r>
              <a:rPr lang="ko-KR" altLang="en-US" sz="2500" spc="-200" dirty="0" smtClean="0">
                <a:solidFill>
                  <a:srgbClr val="002841"/>
                </a:solidFill>
                <a:latin typeface="Hallym Gothic Regular"/>
              </a:rPr>
              <a:t>활용 프로그램 구현 </a:t>
            </a:r>
            <a:endParaRPr lang="en-US" altLang="ko-KR" sz="2500" spc="-200" dirty="0" smtClean="0">
              <a:solidFill>
                <a:srgbClr val="002841"/>
              </a:solidFill>
              <a:latin typeface="Hallym Gothi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157863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39400" y="-647700"/>
            <a:ext cx="11582400" cy="11582400"/>
          </a:xfrm>
          <a:prstGeom prst="rect">
            <a:avLst/>
          </a:prstGeom>
          <a:solidFill>
            <a:srgbClr val="091E3C"/>
          </a:solidFill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9500" y="4826000"/>
            <a:ext cx="7404100" cy="7404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733800" y="6085115"/>
            <a:ext cx="29718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altLang="ko-KR" sz="6000" b="1" spc="-100" dirty="0" err="1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G</a:t>
            </a:r>
            <a:r>
              <a:rPr lang="en-US" altLang="ko-KR" sz="4400" b="1" spc="-100" dirty="0" err="1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arag</a:t>
            </a:r>
            <a:r>
              <a:rPr lang="en-US" altLang="ko-KR" sz="5400" b="1" spc="-100" dirty="0" err="1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EZ</a:t>
            </a:r>
            <a:r>
              <a:rPr lang="en-US" altLang="ko-KR" sz="4400" b="1" spc="-1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endParaRPr lang="ko-KR" sz="4400" b="1" i="0" u="none" strike="noStrike" spc="-100" dirty="0">
              <a:solidFill>
                <a:srgbClr val="334D74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74750" y="7179130"/>
            <a:ext cx="8470900" cy="198165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200000"/>
              </a:lnSpc>
            </a:pPr>
            <a:r>
              <a:rPr lang="ko-KR" sz="4000" b="1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</a:t>
            </a:r>
            <a:r>
              <a:rPr lang="en-US" sz="4000" b="1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sz="4000" b="1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(Garage + Easy → </a:t>
            </a:r>
            <a:r>
              <a:rPr lang="en-US" sz="4000" b="1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'</a:t>
            </a:r>
            <a:r>
              <a:rPr lang="en-US" sz="4000" b="1" spc="-100" dirty="0" err="1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GaragEZ</a:t>
            </a:r>
            <a:r>
              <a:rPr lang="en-US" sz="4000" b="1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')</a:t>
            </a:r>
            <a:endParaRPr lang="en-US" sz="4000" b="1" spc="-100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505200" y="952500"/>
            <a:ext cx="3810000" cy="939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54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프로젝트</a:t>
            </a:r>
            <a:r>
              <a:rPr lang="en-US" sz="54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54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5550" y="2592161"/>
            <a:ext cx="8470900" cy="279309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언제</a:t>
            </a: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어디서나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편리한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이용</a:t>
            </a:r>
            <a:endParaRPr lang="ko-KR" sz="3200" b="0" i="0" u="none" strike="noStrike" spc="-100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경제적인</a:t>
            </a: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가격으로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제공</a:t>
            </a: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다양한</a:t>
            </a: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분야에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적용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가능한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확장성</a:t>
            </a:r>
            <a:endParaRPr lang="en-US" altLang="ko-KR" sz="3200" b="0" i="0" u="none" strike="noStrike" spc="-100" dirty="0" smtClean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</a:t>
            </a:r>
            <a:r>
              <a:rPr lang="en-US" sz="3200" b="0" i="0" u="none" strike="noStrike" spc="-100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중심의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맞춤형</a:t>
            </a:r>
            <a:r>
              <a:rPr lang="en-US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200" b="0" i="0" u="none" strike="noStrike" spc="-1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34351982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11" y="33655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255" y="2079167"/>
            <a:ext cx="9623422" cy="740545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3111" y="1533971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039600" y="581471"/>
            <a:ext cx="6972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Login 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5500" b="1" spc="-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 </a:t>
            </a: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security</a:t>
            </a:r>
            <a:endParaRPr lang="ko-KR" altLang="ko-KR" sz="5500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843574" y="3473027"/>
            <a:ext cx="9301926" cy="581479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사용자가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로그인 요청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(ID/PW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입력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)</a:t>
            </a: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Spring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Security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→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 인증 관리자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호출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인증 관리자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  →			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UserDetailsService.loadUserByUsername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()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호출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DB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에서 사용자 조회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→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  </a:t>
            </a:r>
            <a:r>
              <a:rPr lang="en-US" altLang="ko-KR" sz="2400" b="1" spc="-100" dirty="0" err="1" smtClean="0">
                <a:solidFill>
                  <a:srgbClr val="002841"/>
                </a:solidFill>
                <a:ea typeface="Hallym Gothic Regular"/>
              </a:rPr>
              <a:t>UserDetails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반환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인증 관리자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 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→  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비밀번호 검증</a:t>
            </a:r>
            <a:endParaRPr lang="en-US" altLang="ko-KR" sz="2400" b="1" spc="-100" dirty="0">
              <a:solidFill>
                <a:srgbClr val="002841"/>
              </a:solidFill>
              <a:ea typeface="Hallym Gothic Regular"/>
            </a:endParaRP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성공하면 </a:t>
            </a:r>
            <a:r>
              <a:rPr lang="en-US" altLang="ko-KR" sz="2400" b="1" spc="-100" dirty="0" err="1">
                <a:solidFill>
                  <a:srgbClr val="002841"/>
                </a:solidFill>
                <a:ea typeface="Hallym Gothic Regular"/>
              </a:rPr>
              <a:t>SecurityContext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에 </a:t>
            </a:r>
            <a:r>
              <a:rPr lang="en-US" altLang="ko-KR" sz="2400" b="1" spc="-100" dirty="0" smtClean="0">
                <a:solidFill>
                  <a:srgbClr val="002841"/>
                </a:solidFill>
                <a:ea typeface="Hallym Gothic Regular"/>
              </a:rPr>
              <a:t>							</a:t>
            </a:r>
            <a:r>
              <a:rPr lang="ko-KR" altLang="en-US" sz="2400" b="1" spc="-100" dirty="0" smtClean="0">
                <a:solidFill>
                  <a:srgbClr val="002841"/>
                </a:solidFill>
                <a:ea typeface="Hallym Gothic Regular"/>
              </a:rPr>
              <a:t>사용자 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정보 저장 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(</a:t>
            </a:r>
            <a:r>
              <a:rPr lang="ko-KR" altLang="en-US" sz="2400" b="1" spc="-100" dirty="0">
                <a:solidFill>
                  <a:srgbClr val="002841"/>
                </a:solidFill>
                <a:ea typeface="Hallym Gothic Regular"/>
              </a:rPr>
              <a:t>로그인 완료</a:t>
            </a:r>
            <a:r>
              <a:rPr lang="en-US" altLang="ko-KR" sz="2400" b="1" spc="-100" dirty="0">
                <a:solidFill>
                  <a:srgbClr val="002841"/>
                </a:solidFill>
                <a:ea typeface="Hallym Gothic Regular"/>
              </a:rPr>
              <a:t>)</a:t>
            </a:r>
            <a:endParaRPr lang="en-US" sz="2400" b="1" i="0" u="none" strike="noStrike" spc="-1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835561" y="2390648"/>
            <a:ext cx="4121150" cy="47054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3600" b="1" spc="-200" dirty="0">
                <a:solidFill>
                  <a:srgbClr val="002841"/>
                </a:solidFill>
                <a:ea typeface="Hallym Gothic Bold"/>
              </a:rPr>
              <a:t>Spring Security </a:t>
            </a:r>
            <a:r>
              <a:rPr lang="en-US" altLang="ko-KR" sz="3600" b="1" spc="-200" dirty="0" smtClean="0">
                <a:solidFill>
                  <a:srgbClr val="002841"/>
                </a:solidFill>
                <a:ea typeface="Hallym Gothic Bold"/>
              </a:rPr>
              <a:t>   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인증 </a:t>
            </a:r>
            <a:r>
              <a:rPr lang="ko-KR" altLang="en-US" sz="2600" spc="-200" dirty="0">
                <a:solidFill>
                  <a:srgbClr val="002841"/>
                </a:solidFill>
                <a:ea typeface="Hallym Gothic Bold"/>
              </a:rPr>
              <a:t>흐름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191" y="581471"/>
            <a:ext cx="10097319" cy="75532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33600" y="8726497"/>
            <a:ext cx="4675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CustomUserDetailsService.java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6615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200" y="2501900"/>
            <a:ext cx="84836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873500"/>
            <a:ext cx="15836900" cy="229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6083300"/>
            <a:ext cx="15836900" cy="274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696200" y="7480300"/>
            <a:ext cx="26543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9939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spc="-200" dirty="0" smtClean="0">
                <a:solidFill>
                  <a:srgbClr val="002841"/>
                </a:solidFill>
                <a:ea typeface="Hallym Gothic Bold"/>
              </a:rPr>
              <a:t>황승현 팀원의 </a:t>
            </a:r>
            <a:r>
              <a:rPr lang="ko-KR" altLang="en-US" sz="5500" spc="-200" dirty="0" smtClean="0">
                <a:solidFill>
                  <a:srgbClr val="002841"/>
                </a:solidFill>
                <a:ea typeface="Hallym Gothic Bold"/>
              </a:rPr>
              <a:t>프로젝트 진행 사항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9200" y="13970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500" spc="-200" dirty="0">
                <a:solidFill>
                  <a:srgbClr val="002841"/>
                </a:solidFill>
                <a:latin typeface="Hallym Gothic Regular"/>
              </a:rPr>
              <a:t>기술 개발 </a:t>
            </a:r>
            <a:r>
              <a:rPr lang="en-US" altLang="ko-KR" sz="2500" spc="-200" dirty="0">
                <a:solidFill>
                  <a:srgbClr val="002841"/>
                </a:solidFill>
                <a:latin typeface="Hallym Gothic Regular"/>
              </a:rPr>
              <a:t>Point  _  </a:t>
            </a:r>
            <a:r>
              <a:rPr lang="en-US" altLang="ko-KR" sz="2500" spc="-200" dirty="0" smtClean="0">
                <a:solidFill>
                  <a:srgbClr val="002841"/>
                </a:solidFill>
                <a:latin typeface="Hallym Gothic Regular"/>
              </a:rPr>
              <a:t>Frontend  </a:t>
            </a:r>
            <a:r>
              <a:rPr lang="en-US" altLang="ko-KR" sz="2500" spc="-200" dirty="0">
                <a:solidFill>
                  <a:srgbClr val="002841"/>
                </a:solidFill>
                <a:latin typeface="Hallym Gothic Regular"/>
              </a:rPr>
              <a:t>Engineer</a:t>
            </a:r>
            <a:endParaRPr lang="en-US" altLang="ko-KR" sz="2500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077200" y="4356100"/>
            <a:ext cx="7708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해당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페이지는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목표와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실천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방안을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적는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페이지입니다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목표에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대한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부연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설명이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필요하다면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이곳에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적어주세요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키워드로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인한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목표에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대해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상세하게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입력해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 dirty="0">
                <a:solidFill>
                  <a:srgbClr val="FFFDF6"/>
                </a:solidFill>
                <a:ea typeface="Hallym Gothic Regular"/>
              </a:rPr>
              <a:t>주세요</a:t>
            </a:r>
            <a:r>
              <a:rPr lang="en-US" sz="2300" b="0" i="0" u="none" strike="noStrike" spc="-100" dirty="0">
                <a:solidFill>
                  <a:srgbClr val="FFFDF6"/>
                </a:solidFill>
                <a:latin typeface="Hallym Gothic Regular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33600" y="4457700"/>
            <a:ext cx="57531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목표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: </a:t>
            </a:r>
          </a:p>
          <a:p>
            <a:pPr lvl="0" algn="l">
              <a:lnSpc>
                <a:spcPct val="124499"/>
              </a:lnSpc>
            </a:pP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이곳에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 </a:t>
            </a: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최종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 </a:t>
            </a: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목표를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 </a:t>
            </a: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입력해주세요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38300" y="7175500"/>
            <a:ext cx="73152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여러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항목을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더하면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어떤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시너지가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날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수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있는지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적어주세요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해당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키워드들이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어떤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영향을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주는지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설명해주세요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목표를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이해하기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위한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배경이나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보충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설명을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적어주세요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38300" y="6565900"/>
            <a:ext cx="732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제목은</a:t>
            </a:r>
            <a:r>
              <a:rPr lang="en-US" sz="26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문장보다</a:t>
            </a:r>
            <a:r>
              <a:rPr lang="en-US" sz="26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키워드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63100" y="7175500"/>
            <a:ext cx="73152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결과를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만들기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위한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원인들을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자세하게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적어주세요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키워드와의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연관성으로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신빙성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있는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자료를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제공해주세요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키워드가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목표에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어떤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영향을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미쳤는지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적어주세요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63100" y="6565900"/>
            <a:ext cx="732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제목은</a:t>
            </a:r>
            <a:r>
              <a:rPr lang="en-US" sz="26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문장보다</a:t>
            </a:r>
            <a:r>
              <a:rPr lang="en-US" sz="26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키워드</a:t>
            </a:r>
          </a:p>
        </p:txBody>
      </p:sp>
      <p:pic>
        <p:nvPicPr>
          <p:cNvPr id="4098" name="Picture 2" descr="414638374-11a7aaf7-7d11-4633-9221-1368a6ddd543.jpg (736×350)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3600" y="1118427"/>
            <a:ext cx="2712679" cy="128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9321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20850" y="877198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500" spc="-200" noProof="0" dirty="0" smtClean="0">
                <a:solidFill>
                  <a:srgbClr val="334D74"/>
                </a:solidFill>
                <a:latin typeface="Calibri"/>
                <a:ea typeface="LINE Seed Sans KR Regular"/>
              </a:rPr>
              <a:t>와이어프레임 </a:t>
            </a: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11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1066801" y="2032898"/>
            <a:ext cx="17062450" cy="791120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/>
          <a:srcRect t="26105" b="15544"/>
          <a:stretch/>
        </p:blipFill>
        <p:spPr>
          <a:xfrm>
            <a:off x="4317305" y="3967265"/>
            <a:ext cx="3359235" cy="5715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7"/>
          <a:srcRect b="21306"/>
          <a:stretch/>
        </p:blipFill>
        <p:spPr>
          <a:xfrm>
            <a:off x="8145971" y="2439160"/>
            <a:ext cx="4196788" cy="72431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rcRect l="16856" t="30241" r="13737" b="24397"/>
          <a:stretch/>
        </p:blipFill>
        <p:spPr>
          <a:xfrm>
            <a:off x="13423900" y="2630874"/>
            <a:ext cx="4267200" cy="490347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/>
          <a:srcRect t="79596"/>
          <a:stretch/>
        </p:blipFill>
        <p:spPr>
          <a:xfrm>
            <a:off x="12799960" y="7688814"/>
            <a:ext cx="4196788" cy="187800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rcRect b="73638"/>
          <a:stretch/>
        </p:blipFill>
        <p:spPr>
          <a:xfrm>
            <a:off x="1720850" y="2403251"/>
            <a:ext cx="3043395" cy="2339209"/>
          </a:xfrm>
          <a:prstGeom prst="rect">
            <a:avLst/>
          </a:prstGeom>
        </p:spPr>
      </p:pic>
      <p:sp>
        <p:nvSpPr>
          <p:cNvPr id="15" name="TextBox 11"/>
          <p:cNvSpPr txBox="1"/>
          <p:nvPr/>
        </p:nvSpPr>
        <p:spPr>
          <a:xfrm>
            <a:off x="1407364" y="6524457"/>
            <a:ext cx="3657600" cy="201977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3000" b="1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메인 페이지</a:t>
            </a:r>
            <a:r>
              <a:rPr lang="en-US" altLang="ko-KR" sz="3000" b="1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 </a:t>
            </a:r>
          </a:p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3000" b="1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Header, footer</a:t>
            </a:r>
          </a:p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3000" b="1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회원가입</a:t>
            </a:r>
            <a:endParaRPr lang="en-US" altLang="ko-KR" sz="3000" b="1" dirty="0">
              <a:solidFill>
                <a:srgbClr val="FFFFFF"/>
              </a:solidFill>
              <a:latin typeface="Calibri"/>
              <a:ea typeface="LINE Seed Sans KR Regular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816599" y="1357050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 smtClean="0">
                <a:solidFill>
                  <a:srgbClr val="D0DAF5"/>
                </a:solidFill>
                <a:ea typeface="LINE Seed Sans KR Regular"/>
              </a:rPr>
              <a:t>Front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 smtClean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smtClean="0">
                <a:solidFill>
                  <a:srgbClr val="D0DAF5"/>
                </a:solidFill>
                <a:ea typeface="LINE Seed Sans KR Regular"/>
              </a:rPr>
              <a:t>황 승현 제작</a:t>
            </a:r>
            <a:endParaRPr lang="ko-KR" altLang="en-US" spc="-100" dirty="0">
              <a:solidFill>
                <a:srgbClr val="D0DAF5"/>
              </a:solidFill>
              <a:ea typeface="LINE Seed Sans KR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3878853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200" y="2501900"/>
            <a:ext cx="84836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873500"/>
            <a:ext cx="15836900" cy="229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6083300"/>
            <a:ext cx="15836900" cy="274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696200" y="7480300"/>
            <a:ext cx="26543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9939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spc="-200" dirty="0" err="1" smtClean="0">
                <a:solidFill>
                  <a:srgbClr val="002841"/>
                </a:solidFill>
                <a:ea typeface="Hallym Gothic Bold"/>
              </a:rPr>
              <a:t>권민우</a:t>
            </a:r>
            <a:r>
              <a:rPr lang="ko-KR" altLang="en-US" sz="3200" spc="-200" dirty="0" smtClean="0">
                <a:solidFill>
                  <a:srgbClr val="002841"/>
                </a:solidFill>
                <a:ea typeface="Hallym Gothic Bold"/>
              </a:rPr>
              <a:t> 팀원의 </a:t>
            </a:r>
            <a:r>
              <a:rPr lang="ko-KR" altLang="en-US" sz="5500" spc="-200" dirty="0" smtClean="0">
                <a:solidFill>
                  <a:srgbClr val="002841"/>
                </a:solidFill>
                <a:ea typeface="Hallym Gothic Bold"/>
              </a:rPr>
              <a:t>프로젝트 진행 사항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9200" y="1397000"/>
            <a:ext cx="546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500" spc="-200" dirty="0">
                <a:solidFill>
                  <a:srgbClr val="002841"/>
                </a:solidFill>
                <a:latin typeface="Hallym Gothic Regular"/>
              </a:rPr>
              <a:t>기술 개발 </a:t>
            </a:r>
            <a:r>
              <a:rPr lang="en-US" altLang="ko-KR" sz="2500" spc="-200" dirty="0">
                <a:solidFill>
                  <a:srgbClr val="002841"/>
                </a:solidFill>
                <a:latin typeface="Hallym Gothic Regular"/>
              </a:rPr>
              <a:t>Point  _  </a:t>
            </a:r>
            <a:r>
              <a:rPr lang="en-US" altLang="ko-KR" sz="2500" spc="-200" dirty="0" smtClean="0">
                <a:solidFill>
                  <a:srgbClr val="002841"/>
                </a:solidFill>
                <a:latin typeface="Hallym Gothic Regular"/>
              </a:rPr>
              <a:t>Frontend  </a:t>
            </a:r>
            <a:r>
              <a:rPr lang="en-US" altLang="ko-KR" sz="2500" spc="-200" dirty="0">
                <a:solidFill>
                  <a:srgbClr val="002841"/>
                </a:solidFill>
                <a:latin typeface="Hallym Gothic Regular"/>
              </a:rPr>
              <a:t>Engineer</a:t>
            </a:r>
            <a:endParaRPr lang="en-US" altLang="ko-KR" sz="2500" spc="-200" dirty="0">
              <a:solidFill>
                <a:srgbClr val="002841"/>
              </a:solidFill>
              <a:latin typeface="Hallym Gothic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077200" y="4356100"/>
            <a:ext cx="7708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해당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페이지는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목표와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실천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방안을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적는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페이지입니다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목표에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대한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부연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설명이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필요하다면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이곳에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적어주세요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키워드로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인한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목표에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대해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상세하게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입력해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 </a:t>
            </a:r>
            <a:r>
              <a:rPr lang="ko-KR" sz="2300" b="0" i="0" u="none" strike="noStrike" spc="-100">
                <a:solidFill>
                  <a:srgbClr val="FFFDF6"/>
                </a:solidFill>
                <a:ea typeface="Hallym Gothic Regular"/>
              </a:rPr>
              <a:t>주세요</a:t>
            </a:r>
            <a:r>
              <a:rPr lang="en-US" sz="2300" b="0" i="0" u="none" strike="noStrike" spc="-100">
                <a:solidFill>
                  <a:srgbClr val="FFFDF6"/>
                </a:solidFill>
                <a:latin typeface="Hallym Gothic Regular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33600" y="4457700"/>
            <a:ext cx="57531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목표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: </a:t>
            </a:r>
          </a:p>
          <a:p>
            <a:pPr lvl="0" algn="l">
              <a:lnSpc>
                <a:spcPct val="124499"/>
              </a:lnSpc>
            </a:pP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이곳에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 </a:t>
            </a: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최종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 </a:t>
            </a: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목표를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 </a:t>
            </a:r>
            <a:r>
              <a:rPr lang="ko-KR" sz="3000" b="0" i="0" u="none" strike="noStrike" spc="-200" dirty="0">
                <a:solidFill>
                  <a:srgbClr val="FFFDF6"/>
                </a:solidFill>
                <a:ea typeface="Hallym Gothic Bold"/>
              </a:rPr>
              <a:t>입력해주세요</a:t>
            </a:r>
            <a:r>
              <a:rPr lang="en-US" sz="3000" b="0" i="0" u="none" strike="noStrike" spc="-200" dirty="0">
                <a:solidFill>
                  <a:srgbClr val="FFFDF6"/>
                </a:solidFill>
                <a:latin typeface="Hallym Gothic Bold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38300" y="7175500"/>
            <a:ext cx="73152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여러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항목을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더하면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어떤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시너지가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날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수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있는지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적어주세요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해당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키워드들이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어떤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영향을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주는지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설명해주세요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목표를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이해하기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위한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배경이나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보충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설명을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 dirty="0">
                <a:solidFill>
                  <a:srgbClr val="002841"/>
                </a:solidFill>
                <a:ea typeface="Hallym Gothic Regular"/>
              </a:rPr>
              <a:t>적어주세요</a:t>
            </a:r>
            <a:r>
              <a:rPr lang="en-US" sz="2200" b="0" i="0" u="none" strike="noStrike" spc="-100" dirty="0">
                <a:solidFill>
                  <a:srgbClr val="002841"/>
                </a:solidFill>
                <a:latin typeface="Hallym Gothic Regular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38300" y="6565900"/>
            <a:ext cx="732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제목은</a:t>
            </a:r>
            <a:r>
              <a:rPr lang="en-US" sz="26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문장보다</a:t>
            </a:r>
            <a:r>
              <a:rPr lang="en-US" sz="26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키워드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63100" y="7175500"/>
            <a:ext cx="73152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결과를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만들기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위한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원인들을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자세하게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적어주세요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키워드와의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연관성으로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신빙성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있는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자료를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제공해주세요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키워드가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목표에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어떤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영향을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미쳤는지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 </a:t>
            </a:r>
            <a:r>
              <a:rPr lang="ko-KR" sz="2200" b="0" i="0" u="none" strike="noStrike" spc="-100">
                <a:solidFill>
                  <a:srgbClr val="002841"/>
                </a:solidFill>
                <a:ea typeface="Hallym Gothic Regular"/>
              </a:rPr>
              <a:t>적어주세요</a:t>
            </a:r>
            <a:r>
              <a:rPr lang="en-US" sz="2200" b="0" i="0" u="none" strike="noStrike" spc="-100">
                <a:solidFill>
                  <a:srgbClr val="002841"/>
                </a:solidFill>
                <a:latin typeface="Hallym Gothic Regular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63100" y="6565900"/>
            <a:ext cx="732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제목은</a:t>
            </a:r>
            <a:r>
              <a:rPr lang="en-US" sz="26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문장보다</a:t>
            </a:r>
            <a:r>
              <a:rPr lang="en-US" sz="2600" b="0" i="0" u="none" strike="noStrike" spc="-200">
                <a:solidFill>
                  <a:srgbClr val="002841"/>
                </a:solidFill>
                <a:latin typeface="Hallym Gothic Bold"/>
              </a:rPr>
              <a:t> </a:t>
            </a:r>
            <a:r>
              <a:rPr lang="ko-KR" sz="2600" b="0" i="0" u="none" strike="noStrike" spc="-200">
                <a:solidFill>
                  <a:srgbClr val="002841"/>
                </a:solidFill>
                <a:ea typeface="Hallym Gothic Bold"/>
              </a:rPr>
              <a:t>키워드</a:t>
            </a:r>
          </a:p>
        </p:txBody>
      </p:sp>
    </p:spTree>
    <p:extLst>
      <p:ext uri="{BB962C8B-B14F-4D97-AF65-F5344CB8AC3E}">
        <p14:creationId xmlns:p14="http://schemas.microsoft.com/office/powerpoint/2010/main" val="1846770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20850" y="877198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500" spc="-200" noProof="0" dirty="0" smtClean="0">
                <a:solidFill>
                  <a:srgbClr val="334D74"/>
                </a:solidFill>
                <a:latin typeface="Calibri"/>
                <a:ea typeface="LINE Seed Sans KR Regular"/>
              </a:rPr>
              <a:t>와이어프레임 </a:t>
            </a:r>
            <a:endParaRPr kumimoji="0" lang="ko-KR" altLang="en-US" sz="6500" b="0" i="0" u="none" strike="noStrike" kern="1200" cap="none" spc="-20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Calibri"/>
              <a:ea typeface="LINE Seed Sans KR Regular"/>
              <a:cs typeface="+mn-cs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1066801" y="2032898"/>
            <a:ext cx="17062450" cy="791120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2224297"/>
            <a:ext cx="12774095" cy="434795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7"/>
          <a:srcRect l="-1" t="12336" r="75103"/>
          <a:stretch/>
        </p:blipFill>
        <p:spPr>
          <a:xfrm>
            <a:off x="2209800" y="6969129"/>
            <a:ext cx="2317753" cy="265927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/>
          <a:srcRect l="25154" t="11902" r="49419"/>
          <a:stretch/>
        </p:blipFill>
        <p:spPr>
          <a:xfrm>
            <a:off x="5291139" y="6966848"/>
            <a:ext cx="2362200" cy="267243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7"/>
          <a:srcRect l="49760" t="11902" r="24812"/>
          <a:stretch/>
        </p:blipFill>
        <p:spPr>
          <a:xfrm>
            <a:off x="8416926" y="6966848"/>
            <a:ext cx="2362200" cy="267243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7"/>
          <a:srcRect l="74869" t="13307"/>
          <a:stretch/>
        </p:blipFill>
        <p:spPr>
          <a:xfrm>
            <a:off x="11542713" y="6955967"/>
            <a:ext cx="2334695" cy="2629799"/>
          </a:xfrm>
          <a:prstGeom prst="rect">
            <a:avLst/>
          </a:prstGeom>
        </p:spPr>
      </p:pic>
      <p:sp>
        <p:nvSpPr>
          <p:cNvPr id="22" name="TextBox 11"/>
          <p:cNvSpPr txBox="1"/>
          <p:nvPr/>
        </p:nvSpPr>
        <p:spPr>
          <a:xfrm>
            <a:off x="14388726" y="7727950"/>
            <a:ext cx="3657600" cy="10744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3000" b="1" dirty="0">
                <a:solidFill>
                  <a:srgbClr val="FFFFFF"/>
                </a:solidFill>
                <a:latin typeface="Calibri"/>
                <a:ea typeface="LINE Seed Sans KR Regular"/>
              </a:rPr>
              <a:t>Login </a:t>
            </a:r>
            <a:endParaRPr lang="en-US" altLang="ko-KR" sz="3000" dirty="0">
              <a:solidFill>
                <a:srgbClr val="FFFFFF"/>
              </a:solidFill>
              <a:latin typeface="Calibri"/>
              <a:ea typeface="LINE Seed Sans KR Regular"/>
            </a:endParaRPr>
          </a:p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3000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상세</a:t>
            </a:r>
            <a:r>
              <a:rPr lang="en-US" altLang="ko-KR" sz="3000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 </a:t>
            </a:r>
            <a:r>
              <a:rPr lang="ko-KR" altLang="en-US" sz="3000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페이지</a:t>
            </a:r>
            <a:endParaRPr lang="en-US" altLang="ko-KR" sz="3000" dirty="0" smtClean="0">
              <a:solidFill>
                <a:srgbClr val="FFFFFF"/>
              </a:solidFill>
              <a:latin typeface="Calibri"/>
              <a:ea typeface="LINE Seed Sans KR Regular"/>
            </a:endParaRPr>
          </a:p>
          <a:p>
            <a:pPr marL="457200" marR="0" lvl="0" indent="-457200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3000" dirty="0" smtClean="0">
                <a:solidFill>
                  <a:srgbClr val="FFFFFF"/>
                </a:solidFill>
                <a:latin typeface="Calibri"/>
                <a:ea typeface="LINE Seed Sans KR Regular"/>
              </a:rPr>
              <a:t>문의 페이지 </a:t>
            </a:r>
            <a:endParaRPr lang="ko-KR" altLang="en-US" sz="3000" dirty="0">
              <a:solidFill>
                <a:srgbClr val="FFFFFF"/>
              </a:solidFill>
              <a:latin typeface="Calibri"/>
              <a:ea typeface="LINE Seed Sans KR Regular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816599" y="1377908"/>
            <a:ext cx="4876800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b="1" spc="-100" dirty="0" smtClean="0">
                <a:solidFill>
                  <a:srgbClr val="D0DAF5"/>
                </a:solidFill>
                <a:ea typeface="LINE Seed Sans KR Regular"/>
              </a:rPr>
              <a:t>Front</a:t>
            </a:r>
            <a:r>
              <a:rPr lang="ko-KR" altLang="en-US" sz="2400" b="1" spc="-100" dirty="0">
                <a:solidFill>
                  <a:srgbClr val="D0DAF5"/>
                </a:solidFill>
                <a:ea typeface="LINE Seed Sans KR Regular"/>
              </a:rPr>
              <a:t> </a:t>
            </a:r>
            <a:r>
              <a:rPr lang="en-US" altLang="ko-KR" spc="-100" dirty="0" smtClean="0">
                <a:solidFill>
                  <a:srgbClr val="D0DAF5"/>
                </a:solidFill>
                <a:ea typeface="LINE Seed Sans KR Regular"/>
              </a:rPr>
              <a:t>-  </a:t>
            </a:r>
            <a:r>
              <a:rPr lang="ko-KR" altLang="en-US" spc="-100" dirty="0" smtClean="0">
                <a:solidFill>
                  <a:srgbClr val="D0DAF5"/>
                </a:solidFill>
                <a:ea typeface="LINE Seed Sans KR Regular"/>
              </a:rPr>
              <a:t>권 민우 제작</a:t>
            </a:r>
            <a:endParaRPr lang="ko-KR" altLang="en-US" spc="-100" dirty="0">
              <a:solidFill>
                <a:srgbClr val="D0DAF5"/>
              </a:solidFill>
              <a:ea typeface="LINE Seed Sans KR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915839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71" y="33655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3695700"/>
            <a:ext cx="6667500" cy="513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9996" y="2971800"/>
            <a:ext cx="9791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849313"/>
            <a:ext cx="10820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react _ boot </a:t>
            </a:r>
            <a:r>
              <a:rPr lang="ko-KR" altLang="en-US" sz="5500" b="1" spc="-200" dirty="0" smtClean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연결     초기  에러 사항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287329" y="2838450"/>
            <a:ext cx="11642271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altLang="ko-KR" sz="3200" b="1" i="0" u="none" strike="noStrike" spc="-200" dirty="0" smtClean="0">
                <a:solidFill>
                  <a:srgbClr val="002841"/>
                </a:solidFill>
                <a:ea typeface="Hallym Gothic Bold"/>
              </a:rPr>
              <a:t>Type</a:t>
            </a:r>
            <a:r>
              <a:rPr lang="ko-KR" altLang="en-US" sz="3200" b="1" spc="-200" dirty="0">
                <a:solidFill>
                  <a:srgbClr val="002841"/>
                </a:solidFill>
                <a:ea typeface="Hallym Gothic Bold"/>
              </a:rPr>
              <a:t> </a:t>
            </a:r>
            <a:r>
              <a:rPr lang="en-US" altLang="ko-KR" sz="3200" b="1" spc="-200" dirty="0" smtClean="0">
                <a:solidFill>
                  <a:srgbClr val="002841"/>
                </a:solidFill>
                <a:ea typeface="Hallym Gothic Bold"/>
              </a:rPr>
              <a:t>script </a:t>
            </a:r>
            <a:r>
              <a:rPr lang="ko-KR" altLang="en-US" sz="2600" spc="-200" dirty="0" smtClean="0">
                <a:solidFill>
                  <a:srgbClr val="002841"/>
                </a:solidFill>
                <a:ea typeface="Hallym Gothic Bold"/>
              </a:rPr>
              <a:t>의 경우   타입 지정이  적절 할 경우   연결이 쉽지만</a:t>
            </a:r>
            <a:r>
              <a:rPr lang="en-US" altLang="ko-KR" sz="2600" spc="-200" dirty="0" smtClean="0">
                <a:solidFill>
                  <a:srgbClr val="002841"/>
                </a:solidFill>
                <a:ea typeface="Hallym Gothic Bold"/>
              </a:rPr>
              <a:t>, </a:t>
            </a:r>
          </a:p>
          <a:p>
            <a:pPr lvl="0" algn="l">
              <a:lnSpc>
                <a:spcPct val="124499"/>
              </a:lnSpc>
            </a:pPr>
            <a:r>
              <a:rPr lang="ko-KR" altLang="en-US" sz="2600" b="0" i="0" u="none" strike="noStrike" spc="-200" dirty="0" smtClean="0">
                <a:solidFill>
                  <a:srgbClr val="002841"/>
                </a:solidFill>
                <a:latin typeface="Hallym Gothic Bold"/>
                <a:ea typeface="Hallym Gothic Bold"/>
              </a:rPr>
              <a:t>그 지정</a:t>
            </a:r>
            <a:r>
              <a:rPr lang="ko-KR" altLang="en-US" sz="2600" spc="-200" dirty="0" smtClean="0">
                <a:solidFill>
                  <a:srgbClr val="002841"/>
                </a:solidFill>
                <a:latin typeface="Hallym Gothic Bold"/>
                <a:ea typeface="Hallym Gothic Bold"/>
              </a:rPr>
              <a:t>이 </a:t>
            </a:r>
            <a:r>
              <a:rPr lang="ko-KR" altLang="en-US" sz="2600" b="0" i="0" u="none" strike="noStrike" spc="-200" dirty="0" smtClean="0">
                <a:solidFill>
                  <a:srgbClr val="002841"/>
                </a:solidFill>
                <a:latin typeface="Hallym Gothic Bold"/>
                <a:ea typeface="Hallym Gothic Bold"/>
              </a:rPr>
              <a:t> 명확하지 않을 경우  연결이 되지 않는 다</a:t>
            </a:r>
            <a:r>
              <a:rPr lang="en-US" altLang="ko-KR" sz="2600" b="0" i="0" u="none" strike="noStrike" spc="-200" dirty="0" smtClean="0">
                <a:solidFill>
                  <a:srgbClr val="002841"/>
                </a:solidFill>
                <a:latin typeface="Hallym Gothic Bold"/>
                <a:ea typeface="Hallym Gothic Bold"/>
              </a:rPr>
              <a:t>..! </a:t>
            </a:r>
            <a:endParaRPr lang="en-US" sz="2600" b="0" i="0" u="none" strike="noStrike" spc="-200" dirty="0">
              <a:solidFill>
                <a:srgbClr val="002841"/>
              </a:solidFill>
              <a:latin typeface="Hallym Gothic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232" y="2384425"/>
            <a:ext cx="6858506" cy="5410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/>
          <a:srcRect l="4888" t="241" r="1425" b="-241"/>
          <a:stretch/>
        </p:blipFill>
        <p:spPr>
          <a:xfrm>
            <a:off x="8415448" y="4925699"/>
            <a:ext cx="9487198" cy="4486901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>
            <a:off x="5715000" y="3258825"/>
            <a:ext cx="6248400" cy="1781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1582400" y="5448300"/>
            <a:ext cx="16764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8415448" y="2175294"/>
            <a:ext cx="8043752" cy="64633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{ 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GoogleCredentialResponse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GoogleLogin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} </a:t>
            </a:r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"@react-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oauth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/google"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 Google 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로그인 추가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3519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190" y="5676900"/>
            <a:ext cx="10189326" cy="393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5455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5773400" y="5524500"/>
            <a:ext cx="2971800" cy="2971800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2286000" y="152400"/>
            <a:ext cx="121285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en-US" altLang="ko-KR" sz="4400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Use case </a:t>
            </a:r>
            <a:r>
              <a:rPr lang="en-US" altLang="ko-KR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diagram _  </a:t>
            </a:r>
            <a:r>
              <a:rPr lang="ko-KR" altLang="en-US" sz="4400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아쉬운   부분    및   현재  진행 상황 </a:t>
            </a:r>
            <a:endParaRPr lang="en-US" altLang="ko-KR" sz="4400" spc="-200" dirty="0">
              <a:solidFill>
                <a:srgbClr val="091E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866900"/>
            <a:ext cx="11506200" cy="8597569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6324600" y="6362700"/>
            <a:ext cx="3733800" cy="3200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1188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89" y="3429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9700" y="2247900"/>
            <a:ext cx="89281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19200" y="10033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b="0" i="0" u="none" strike="noStrike" spc="-200" dirty="0" smtClean="0">
                <a:solidFill>
                  <a:srgbClr val="002841"/>
                </a:solidFill>
                <a:ea typeface="Hallym Gothic Bold"/>
              </a:rPr>
              <a:t>최저가 상품 조회 리스트 추출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t="5226" r="24435"/>
          <a:stretch/>
        </p:blipFill>
        <p:spPr>
          <a:xfrm>
            <a:off x="10829795" y="793082"/>
            <a:ext cx="6400799" cy="8662735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36000"/>
              </a:prstClr>
            </a:outerShdw>
          </a:effectLst>
        </p:spPr>
      </p:pic>
      <p:pic>
        <p:nvPicPr>
          <p:cNvPr id="9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5171" y="3019561"/>
            <a:ext cx="7844528" cy="645565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4485" y="2704087"/>
            <a:ext cx="7363853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151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243300" y="-1816100"/>
            <a:ext cx="3365500" cy="336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3690600" y="-1816100"/>
            <a:ext cx="3390900" cy="3390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700" y="3530600"/>
            <a:ext cx="15798800" cy="584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1282700" y="3530600"/>
            <a:ext cx="15798800" cy="5842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057400" y="4000500"/>
            <a:ext cx="15303500" cy="426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defTabSz="914400" rtl="0" eaLnBrk="1" fontAlgn="auto" latinLnBrk="0" hangingPunct="1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경제성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저렴한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가격으로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차량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관리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부담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감소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편의성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언제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어디서나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쉽게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이용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가능한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다양성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타이어부터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정비까지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종합적인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제공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혁신성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자동차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관련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서비스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시장에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새로운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패러다임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제시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확장성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		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다양한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분야로의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적용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4D74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가능성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334D74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60500" y="1092200"/>
            <a:ext cx="153670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결론</a:t>
            </a:r>
            <a:r>
              <a:rPr kumimoji="0" 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및</a:t>
            </a:r>
            <a:r>
              <a:rPr kumimoji="0" 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E Seed Sans KR Regular"/>
                <a:ea typeface="+mn-ea"/>
                <a:cs typeface="+mn-cs"/>
              </a:rPr>
              <a:t> </a:t>
            </a:r>
            <a:r>
              <a:rPr kumimoji="0" lang="ko-KR" altLang="en-US" sz="65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LINE Seed Sans KR Regular"/>
                <a:cs typeface="+mn-cs"/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1544751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sp>
        <p:nvSpPr>
          <p:cNvPr id="3" name="TextBox 13"/>
          <p:cNvSpPr txBox="1"/>
          <p:nvPr/>
        </p:nvSpPr>
        <p:spPr>
          <a:xfrm>
            <a:off x="1270000" y="7239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spc="-200" dirty="0" smtClean="0">
                <a:solidFill>
                  <a:srgbClr val="002841"/>
                </a:solidFill>
                <a:ea typeface="Hallym Gothic Bold"/>
              </a:rPr>
              <a:t>기획 회의 후 설계  회의 과정   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866900"/>
            <a:ext cx="10883900" cy="793066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465" b="23136"/>
          <a:stretch/>
        </p:blipFill>
        <p:spPr>
          <a:xfrm>
            <a:off x="11618351" y="4914900"/>
            <a:ext cx="6142697" cy="4388119"/>
          </a:xfrm>
          <a:prstGeom prst="rect">
            <a:avLst/>
          </a:prstGeom>
        </p:spPr>
      </p:pic>
      <p:sp>
        <p:nvSpPr>
          <p:cNvPr id="8" name="TextBox 9"/>
          <p:cNvSpPr txBox="1"/>
          <p:nvPr/>
        </p:nvSpPr>
        <p:spPr>
          <a:xfrm>
            <a:off x="11887200" y="2552700"/>
            <a:ext cx="5331753" cy="279309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편리성</a:t>
            </a:r>
            <a:endParaRPr lang="en-US" altLang="ko-KR" sz="2800" i="0" u="none" strike="noStrike" spc="-100" dirty="0" smtClean="0">
              <a:solidFill>
                <a:schemeClr val="tx2">
                  <a:lumMod val="75000"/>
                </a:schemeClr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다양한</a:t>
            </a:r>
            <a:r>
              <a:rPr lang="en-US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분야에</a:t>
            </a:r>
            <a:r>
              <a:rPr lang="en-US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적용</a:t>
            </a:r>
            <a:r>
              <a:rPr lang="en-US" altLang="ko-KR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가능한</a:t>
            </a:r>
            <a:r>
              <a:rPr lang="en-US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확장성</a:t>
            </a:r>
            <a:endParaRPr lang="en-US" altLang="ko-KR" sz="2800" i="0" u="none" strike="noStrike" spc="-100" dirty="0" smtClean="0">
              <a:solidFill>
                <a:schemeClr val="tx2">
                  <a:lumMod val="75000"/>
                </a:schemeClr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</a:t>
            </a:r>
            <a:r>
              <a:rPr lang="en-US" sz="2800" i="0" u="none" strike="noStrike" spc="-100" dirty="0" smtClean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중심의</a:t>
            </a:r>
            <a:r>
              <a:rPr lang="en-US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맞춤형</a:t>
            </a:r>
            <a:r>
              <a:rPr lang="en-US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i="0" u="none" strike="noStrike" spc="-100" dirty="0">
                <a:solidFill>
                  <a:schemeClr val="tx2">
                    <a:lumMod val="75000"/>
                  </a:schemeClr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2224322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5300" y="3164938"/>
            <a:ext cx="3860800" cy="5661562"/>
          </a:xfrm>
          <a:prstGeom prst="rect">
            <a:avLst/>
          </a:prstGeom>
        </p:spPr>
      </p:pic>
      <p:pic>
        <p:nvPicPr>
          <p:cNvPr id="22" name="Picture 9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12817475" y="5781675"/>
            <a:ext cx="1174750" cy="444500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alphaModFix amt="88000"/>
          </a:blip>
          <a:stretch>
            <a:fillRect/>
          </a:stretch>
        </p:blipFill>
        <p:spPr>
          <a:xfrm rot="-5400000">
            <a:off x="8503969" y="3868469"/>
            <a:ext cx="5661562" cy="4241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3100" y="1536700"/>
            <a:ext cx="8394700" cy="25400"/>
          </a:xfrm>
          <a:prstGeom prst="rect">
            <a:avLst/>
          </a:prstGeom>
        </p:spPr>
      </p:pic>
      <p:pic>
        <p:nvPicPr>
          <p:cNvPr id="21" name="Picture 9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8829675" y="5775325"/>
            <a:ext cx="1174750" cy="444500"/>
          </a:xfrm>
          <a:prstGeom prst="rect">
            <a:avLst/>
          </a:prstGeom>
          <a:noFill/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76000"/>
          </a:blip>
          <a:stretch>
            <a:fillRect/>
          </a:stretch>
        </p:blipFill>
        <p:spPr>
          <a:xfrm rot="-5400000">
            <a:off x="4563794" y="3928794"/>
            <a:ext cx="5661562" cy="412115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4866389" y="5763512"/>
            <a:ext cx="1240022" cy="457199"/>
          </a:xfrm>
          <a:prstGeom prst="rect">
            <a:avLst/>
          </a:prstGeom>
          <a:noFill/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64000"/>
          </a:blip>
          <a:stretch>
            <a:fillRect/>
          </a:stretch>
        </p:blipFill>
        <p:spPr>
          <a:xfrm rot="-5400000">
            <a:off x="579169" y="3862119"/>
            <a:ext cx="5648862" cy="4241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792200" y="3701446"/>
            <a:ext cx="2870200" cy="44182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 smtClean="0">
                <a:solidFill>
                  <a:srgbClr val="FFFDF6"/>
                </a:solidFill>
                <a:ea typeface="Hallym Gothic Regular"/>
              </a:rPr>
              <a:t>부품이나 정비 예약 관리를 위해 </a:t>
            </a:r>
            <a:endParaRPr lang="en-US" altLang="ko-KR" sz="2300" spc="-100" dirty="0" smtClean="0">
              <a:solidFill>
                <a:srgbClr val="FFFDF6"/>
              </a:solidFill>
              <a:ea typeface="Hallym Gothic Regular"/>
            </a:endParaRPr>
          </a:p>
          <a:p>
            <a:pPr lvl="0" algn="l">
              <a:lnSpc>
                <a:spcPct val="124499"/>
              </a:lnSpc>
              <a:buClr>
                <a:srgbClr val="FFFDF6"/>
              </a:buClr>
            </a:pPr>
            <a:r>
              <a:rPr lang="ko-KR" altLang="en-US" sz="2300" spc="-100" dirty="0" smtClean="0">
                <a:solidFill>
                  <a:srgbClr val="FFFDF6"/>
                </a:solidFill>
                <a:ea typeface="Hallym Gothic Regular"/>
              </a:rPr>
              <a:t>결제 시스템을 도입하자</a:t>
            </a:r>
            <a:r>
              <a:rPr lang="en-US" altLang="ko-KR" sz="2300" spc="-100" dirty="0" smtClean="0">
                <a:solidFill>
                  <a:srgbClr val="FFFDF6"/>
                </a:solidFill>
                <a:ea typeface="Hallym Gothic Regular"/>
              </a:rPr>
              <a:t>..!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2300" b="0" i="0" u="none" strike="noStrike" spc="-100" dirty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 smtClean="0">
                <a:solidFill>
                  <a:srgbClr val="FFFDF6"/>
                </a:solidFill>
                <a:ea typeface="Hallym Gothic Regular"/>
              </a:rPr>
              <a:t>최저가 부품 리스트를 </a:t>
            </a:r>
            <a:r>
              <a:rPr lang="en-US" altLang="ko-KR" sz="2300" spc="-100" dirty="0">
                <a:solidFill>
                  <a:srgbClr val="FFFDF6"/>
                </a:solidFill>
                <a:ea typeface="Hallym Gothic Regular"/>
              </a:rPr>
              <a:t> </a:t>
            </a:r>
            <a:r>
              <a:rPr lang="ko-KR" altLang="en-US" sz="2300" spc="-100" dirty="0" smtClean="0">
                <a:solidFill>
                  <a:srgbClr val="FFFDF6"/>
                </a:solidFill>
                <a:ea typeface="Hallym Gothic Regular"/>
              </a:rPr>
              <a:t>표현해서 편리하게</a:t>
            </a:r>
            <a:r>
              <a:rPr lang="en-US" altLang="ko-KR" sz="2300" spc="-100" dirty="0" smtClean="0">
                <a:solidFill>
                  <a:srgbClr val="FFFDF6"/>
                </a:solidFill>
                <a:ea typeface="Hallym Gothic Regular"/>
              </a:rPr>
              <a:t>..!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2300" spc="-100" dirty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en-US" altLang="ko-KR" sz="2300" spc="-100" dirty="0" smtClean="0">
                <a:solidFill>
                  <a:srgbClr val="FFFDF6"/>
                </a:solidFill>
                <a:ea typeface="Hallym Gothic Regular"/>
              </a:rPr>
              <a:t>Chat – bot </a:t>
            </a:r>
            <a:r>
              <a:rPr lang="ko-KR" altLang="en-US" sz="2300" spc="-100" dirty="0" err="1" smtClean="0">
                <a:solidFill>
                  <a:srgbClr val="FFFDF6"/>
                </a:solidFill>
                <a:ea typeface="Hallym Gothic Regular"/>
              </a:rPr>
              <a:t>상담사</a:t>
            </a:r>
            <a:r>
              <a:rPr lang="ko-KR" altLang="en-US" sz="2300" spc="-100" dirty="0" smtClean="0">
                <a:solidFill>
                  <a:srgbClr val="FFFDF6"/>
                </a:solidFill>
                <a:ea typeface="Hallym Gothic Regular"/>
              </a:rPr>
              <a:t> 를 도입하자 </a:t>
            </a:r>
            <a:r>
              <a:rPr lang="en-US" altLang="ko-KR" sz="2300" spc="-100" dirty="0" smtClean="0">
                <a:solidFill>
                  <a:srgbClr val="FFFDF6"/>
                </a:solidFill>
                <a:ea typeface="Hallym Gothic Regular"/>
              </a:rPr>
              <a:t>…!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77425" y="5302250"/>
            <a:ext cx="2870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b="0" i="0" u="none" strike="noStrike" spc="-100" dirty="0" smtClean="0">
                <a:solidFill>
                  <a:srgbClr val="FFFDF6"/>
                </a:solidFill>
                <a:ea typeface="Hallym Gothic Regular"/>
              </a:rPr>
              <a:t>모듈 별 시스템을 만들자 </a:t>
            </a:r>
            <a:r>
              <a:rPr lang="en-US" altLang="ko-KR" sz="2300" b="0" i="0" u="none" strike="noStrike" spc="-100" dirty="0" smtClean="0">
                <a:solidFill>
                  <a:srgbClr val="FFFDF6"/>
                </a:solidFill>
                <a:ea typeface="Hallym Gothic Regular"/>
              </a:rPr>
              <a:t>! 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1050" b="0" i="0" u="none" strike="noStrike" spc="-100" dirty="0" smtClean="0">
              <a:solidFill>
                <a:srgbClr val="FFFDF6"/>
              </a:solidFill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Tx/>
              <a:buChar char="-"/>
            </a:pPr>
            <a:r>
              <a:rPr lang="ko-KR" altLang="en-US" sz="2300" spc="-100" dirty="0" smtClean="0">
                <a:solidFill>
                  <a:srgbClr val="FFFDF6"/>
                </a:solidFill>
                <a:latin typeface="Hallym Gothic Regular"/>
              </a:rPr>
              <a:t>정비 예약</a:t>
            </a:r>
            <a:r>
              <a:rPr lang="en-US" altLang="ko-KR" sz="2300" spc="-100" dirty="0" smtClean="0">
                <a:solidFill>
                  <a:srgbClr val="FFFDF6"/>
                </a:solidFill>
                <a:latin typeface="Hallym Gothic Regular"/>
              </a:rPr>
              <a:t>,  </a:t>
            </a:r>
            <a:r>
              <a:rPr lang="ko-KR" altLang="en-US" sz="2300" spc="-100" dirty="0" smtClean="0">
                <a:solidFill>
                  <a:srgbClr val="FFFDF6"/>
                </a:solidFill>
                <a:latin typeface="Hallym Gothic Regular"/>
              </a:rPr>
              <a:t>부품 관리 결제 기능</a:t>
            </a:r>
            <a:r>
              <a:rPr lang="en-US" altLang="ko-KR" sz="2300" spc="-100" dirty="0" smtClean="0">
                <a:solidFill>
                  <a:srgbClr val="FFFDF6"/>
                </a:solidFill>
                <a:latin typeface="Hallym Gothic Regular"/>
              </a:rPr>
              <a:t>,  </a:t>
            </a:r>
            <a:r>
              <a:rPr lang="ko-KR" altLang="en-US" sz="2300" spc="-100" dirty="0" smtClean="0">
                <a:solidFill>
                  <a:srgbClr val="FFFDF6"/>
                </a:solidFill>
                <a:latin typeface="Hallym Gothic Regular"/>
              </a:rPr>
              <a:t>차량 데이터 저장 </a:t>
            </a:r>
            <a:endParaRPr lang="en-US" sz="2300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19200" y="10287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spc="-200" dirty="0" smtClean="0">
                <a:solidFill>
                  <a:srgbClr val="002841"/>
                </a:solidFill>
                <a:ea typeface="Hallym Gothic Bold"/>
              </a:rPr>
              <a:t>기획 회의 흐름</a:t>
            </a:r>
            <a:endParaRPr lang="ko-KR" sz="5500" b="0" i="0" u="none" strike="noStrike" spc="-200" dirty="0">
              <a:solidFill>
                <a:srgbClr val="002841"/>
              </a:solidFill>
              <a:ea typeface="Hallym Gothic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19200" y="2269588"/>
            <a:ext cx="1231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 dirty="0">
                <a:solidFill>
                  <a:srgbClr val="002841">
                    <a:alpha val="63922"/>
                  </a:srgbClr>
                </a:solidFill>
                <a:latin typeface="Hallym Gothic 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219700" y="2269588"/>
            <a:ext cx="1231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002841">
                    <a:alpha val="76078"/>
                  </a:srgbClr>
                </a:solidFill>
                <a:latin typeface="Hallym Gothic 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207500" y="2269588"/>
            <a:ext cx="1219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002841">
                    <a:alpha val="87843"/>
                  </a:srgbClr>
                </a:solidFill>
                <a:latin typeface="Hallym Gothic Bold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195300" y="2269588"/>
            <a:ext cx="1219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002841"/>
                </a:solidFill>
                <a:latin typeface="Hallym Gothic Bold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791200" y="4255819"/>
            <a:ext cx="2870200" cy="294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 smtClean="0">
                <a:solidFill>
                  <a:srgbClr val="FFFDF6"/>
                </a:solidFill>
                <a:ea typeface="Hallym Gothic Regular"/>
              </a:rPr>
              <a:t>정비소에 갈 때 </a:t>
            </a:r>
            <a:endParaRPr lang="en-US" altLang="ko-KR" sz="2300" spc="-100" dirty="0" smtClean="0">
              <a:solidFill>
                <a:srgbClr val="FFFDF6"/>
              </a:solidFill>
              <a:ea typeface="Hallym Gothic Regular"/>
            </a:endParaRPr>
          </a:p>
          <a:p>
            <a:pPr lvl="0" algn="l">
              <a:lnSpc>
                <a:spcPct val="124499"/>
              </a:lnSpc>
              <a:buClr>
                <a:srgbClr val="FFFDF6"/>
              </a:buClr>
            </a:pPr>
            <a:r>
              <a:rPr lang="en-US" altLang="ko-KR" sz="2300" spc="-100" dirty="0" smtClean="0">
                <a:solidFill>
                  <a:srgbClr val="FFFDF6"/>
                </a:solidFill>
                <a:ea typeface="Hallym Gothic Regular"/>
              </a:rPr>
              <a:t>               </a:t>
            </a:r>
            <a:r>
              <a:rPr lang="ko-KR" altLang="en-US" sz="2300" spc="-100" dirty="0" smtClean="0">
                <a:solidFill>
                  <a:srgbClr val="FFFDF6"/>
                </a:solidFill>
                <a:ea typeface="Hallym Gothic Regular"/>
              </a:rPr>
              <a:t>필요한 정보는 </a:t>
            </a:r>
            <a:r>
              <a:rPr lang="en-US" altLang="ko-KR" sz="2300" spc="-100" dirty="0" smtClean="0">
                <a:solidFill>
                  <a:srgbClr val="FFFDF6"/>
                </a:solidFill>
                <a:ea typeface="Hallym Gothic Regular"/>
              </a:rPr>
              <a:t>?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sz="1050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sz="2300" b="0" i="0" u="none" strike="noStrike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근거리  정비소</a:t>
            </a:r>
            <a:r>
              <a:rPr lang="en-US" altLang="ko-KR" sz="2300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 </a:t>
            </a:r>
            <a:r>
              <a:rPr lang="en-US" altLang="ko-KR" sz="23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?</a:t>
            </a:r>
            <a:endParaRPr lang="en-US" sz="2300" b="0" i="0" u="none" strike="noStrike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sz="2300" b="0" i="0" u="none" strike="noStrike" dirty="0">
              <a:solidFill>
                <a:srgbClr val="FFFDF6"/>
              </a:solidFill>
              <a:latin typeface="Hallym Gothic Regular"/>
            </a:endParaRPr>
          </a:p>
        </p:txBody>
      </p:sp>
      <p:sp>
        <p:nvSpPr>
          <p:cNvPr id="30" name="TextBox 19"/>
          <p:cNvSpPr txBox="1"/>
          <p:nvPr/>
        </p:nvSpPr>
        <p:spPr>
          <a:xfrm>
            <a:off x="1797050" y="3939376"/>
            <a:ext cx="2870200" cy="330424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유지 보수에는 무슨 콘텐츠가 필요할까</a:t>
            </a:r>
            <a:r>
              <a:rPr lang="en-US" altLang="ko-KR" sz="23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?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sz="1050" b="0" i="0" u="none" strike="noStrike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Tx/>
              <a:buChar char="-"/>
            </a:pPr>
            <a:r>
              <a:rPr lang="ko-KR" altLang="en-US" sz="2300" dirty="0" smtClean="0">
                <a:solidFill>
                  <a:srgbClr val="FFFDF6"/>
                </a:solidFill>
                <a:latin typeface="Hallym Gothic Regular"/>
              </a:rPr>
              <a:t>엔진오일</a:t>
            </a:r>
            <a:r>
              <a:rPr lang="en-US" altLang="ko-KR" sz="2300" dirty="0" smtClean="0">
                <a:solidFill>
                  <a:srgbClr val="FFFDF6"/>
                </a:solidFill>
                <a:latin typeface="Hallym Gothic Regular"/>
              </a:rPr>
              <a:t>,  </a:t>
            </a:r>
            <a:r>
              <a:rPr lang="ko-KR" altLang="en-US" sz="2300" dirty="0" smtClean="0">
                <a:solidFill>
                  <a:srgbClr val="FFFDF6"/>
                </a:solidFill>
                <a:latin typeface="Hallym Gothic Regular"/>
              </a:rPr>
              <a:t>타이어</a:t>
            </a:r>
            <a:r>
              <a:rPr lang="en-US" altLang="ko-KR" sz="2300" dirty="0" smtClean="0">
                <a:solidFill>
                  <a:srgbClr val="FFFDF6"/>
                </a:solidFill>
                <a:latin typeface="Hallym Gothic Regular"/>
              </a:rPr>
              <a:t>, </a:t>
            </a:r>
            <a:r>
              <a:rPr lang="ko-KR" altLang="en-US" sz="2300" dirty="0" smtClean="0">
                <a:solidFill>
                  <a:srgbClr val="FFFDF6"/>
                </a:solidFill>
                <a:latin typeface="Hallym Gothic Regular"/>
              </a:rPr>
              <a:t>정비 기록 등 </a:t>
            </a:r>
            <a:endParaRPr lang="en-US" altLang="ko-KR" sz="2300" dirty="0" smtClean="0">
              <a:solidFill>
                <a:srgbClr val="FFFDF6"/>
              </a:solidFill>
              <a:latin typeface="Hallym Gothic Regular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914160" y="7319471"/>
            <a:ext cx="2925540" cy="1170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손쉽게 사이트 이용하려면 </a:t>
            </a:r>
            <a:r>
              <a:rPr lang="en-US" altLang="ko-KR" sz="2300" spc="-100" dirty="0" smtClean="0">
                <a:solidFill>
                  <a:srgbClr val="FFFDF6"/>
                </a:solidFill>
                <a:latin typeface="Hallym Gothic Regular"/>
                <a:ea typeface="Hallym Gothic Regular"/>
              </a:rPr>
              <a:t>..?</a:t>
            </a:r>
          </a:p>
          <a:p>
            <a:pPr marL="342900" lvl="0" indent="-342900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altLang="ko-KR" sz="1050" spc="-100" dirty="0" smtClean="0">
              <a:solidFill>
                <a:srgbClr val="FFFDF6"/>
              </a:solidFill>
              <a:latin typeface="Hallym Gothic Regular"/>
              <a:ea typeface="Hallym Gothic Regular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800556" y="3970697"/>
            <a:ext cx="2731838" cy="5163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spc="-100" dirty="0">
                <a:solidFill>
                  <a:srgbClr val="FFFDF6"/>
                </a:solidFill>
                <a:latin typeface="Hallym Gothic Regular"/>
                <a:ea typeface="Hallym Gothic Regular"/>
              </a:rPr>
              <a:t>공동 명의자 등록  </a:t>
            </a:r>
            <a:endParaRPr lang="en-US" altLang="ko-KR" sz="2300" spc="-100" dirty="0">
              <a:solidFill>
                <a:srgbClr val="FFFDF6"/>
              </a:solidFill>
              <a:latin typeface="Hallym Gothic Regular"/>
              <a:ea typeface="Hallym Gothi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23939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71600" y="752475"/>
            <a:ext cx="141351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7200" b="0" i="0" u="none" strike="noStrike" spc="-200" dirty="0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SWOT</a:t>
            </a:r>
            <a:r>
              <a:rPr lang="en-US" sz="7200" b="0" i="0" u="none" strike="noStrike" spc="-200" dirty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7200" b="0" i="0" u="none" strike="noStrike" spc="-200" dirty="0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분석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" y="2562225"/>
            <a:ext cx="7658100" cy="3403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124450" y="27114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강점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(Strength)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05000" y="3508375"/>
            <a:ext cx="6343650" cy="21939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저렴한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가격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편리한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다양한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제공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모듈화</a:t>
            </a:r>
            <a:r>
              <a:rPr lang="en-US" altLang="ko-KR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된</a:t>
            </a:r>
            <a:r>
              <a:rPr lang="en-US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" y="6299200"/>
            <a:ext cx="7658100" cy="3403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495800" y="64452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기회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(Opportunity)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05000" y="7153275"/>
            <a:ext cx="7035800" cy="22161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 err="1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모빌리티</a:t>
            </a:r>
            <a:r>
              <a:rPr lang="en-US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시장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성장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서민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과 소상공인을</a:t>
            </a:r>
            <a:r>
              <a:rPr lang="en-US" altLang="ko-KR" sz="28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2800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위한  플랫폼</a:t>
            </a:r>
            <a:endParaRPr lang="en-US" altLang="ko-KR" sz="2800" spc="-100" dirty="0" smtClean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AI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기술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활용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가능성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지역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네트워크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확장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6200" y="2565400"/>
            <a:ext cx="7658100" cy="3403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820650" y="27114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약점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(Weakness)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29800" y="3711575"/>
            <a:ext cx="7035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초기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인프라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구축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비용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전문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인력</a:t>
            </a:r>
            <a:r>
              <a:rPr lang="en-US" sz="24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확보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sz="2200" b="0" i="0" u="none" strike="noStrike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브랜드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인지도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부족</a:t>
            </a:r>
          </a:p>
          <a:p>
            <a:pPr lvl="0" algn="l">
              <a:lnSpc>
                <a:spcPct val="116199"/>
              </a:lnSpc>
            </a:pPr>
            <a:endParaRPr lang="ko-KR" sz="2200" b="0" i="0" u="none" strike="noStrike" spc="-100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6200" y="6299200"/>
            <a:ext cx="7658100" cy="34036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3741400" y="6457950"/>
            <a:ext cx="7073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위협</a:t>
            </a:r>
            <a:r>
              <a:rPr lang="en-US" sz="3600" b="1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(Threat)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829800" y="7191375"/>
            <a:ext cx="7035800" cy="21399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기존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업체의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견제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경기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침체로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인한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수요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감소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법규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규제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변화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기술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변화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에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따른</a:t>
            </a:r>
            <a:r>
              <a:rPr lang="en-US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적응</a:t>
            </a:r>
          </a:p>
        </p:txBody>
      </p:sp>
    </p:spTree>
    <p:extLst>
      <p:ext uri="{BB962C8B-B14F-4D97-AF65-F5344CB8AC3E}">
        <p14:creationId xmlns:p14="http://schemas.microsoft.com/office/powerpoint/2010/main" val="244834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4600" y="2781300"/>
            <a:ext cx="7467601" cy="7162800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707" y="2781300"/>
            <a:ext cx="7467601" cy="71628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950" y="1782681"/>
            <a:ext cx="6548670" cy="5829036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2101175" y="452067"/>
            <a:ext cx="14211300" cy="1155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6000" b="0" i="0" u="none" strike="noStrike" spc="-200" dirty="0" err="1" smtClean="0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밴치마킹</a:t>
            </a:r>
            <a:r>
              <a:rPr lang="ko-KR" altLang="en-US" sz="6000" b="0" i="0" u="none" strike="noStrike" spc="-200" dirty="0" smtClean="0">
                <a:solidFill>
                  <a:srgbClr val="133D78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기업</a:t>
            </a:r>
            <a:endParaRPr lang="ko-KR" sz="6000" b="0" i="0" u="none" strike="noStrike" spc="-200" dirty="0">
              <a:solidFill>
                <a:srgbClr val="133D78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282" y="6743700"/>
            <a:ext cx="6031007" cy="29718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7289" y="3032482"/>
            <a:ext cx="4204210" cy="22754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5605" y="5559138"/>
            <a:ext cx="8214927" cy="41563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8"/>
          <a:srcRect b="3824"/>
          <a:stretch/>
        </p:blipFill>
        <p:spPr>
          <a:xfrm>
            <a:off x="10692540" y="495301"/>
            <a:ext cx="6894434" cy="433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2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gray">
          <a:xfrm>
            <a:off x="1805214" y="184028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7973675" y="1193351"/>
            <a:ext cx="3850821" cy="385082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872139" y="877819"/>
            <a:ext cx="13077371" cy="8764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5400" spc="-2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 </a:t>
            </a:r>
            <a:r>
              <a:rPr lang="ko-KR" altLang="en-US" sz="5400" b="0" i="0" u="none" strike="noStrike" spc="-2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만의   </a:t>
            </a:r>
            <a:r>
              <a:rPr lang="ko-KR" sz="6600" b="0" i="0" u="none" strike="noStrike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유지</a:t>
            </a:r>
            <a:r>
              <a:rPr lang="en-US" sz="6600" b="0" i="0" u="none" strike="noStrike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6600" b="0" i="0" u="none" strike="noStrike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보수</a:t>
            </a:r>
            <a:r>
              <a:rPr lang="en-US" sz="6600" b="0" i="0" u="none" strike="noStrike" spc="-200" dirty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6600" b="0" i="0" u="none" strike="noStrike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altLang="ko-KR" sz="6600" b="0" i="0" u="none" strike="noStrike" spc="-200" dirty="0" smtClean="0">
                <a:solidFill>
                  <a:srgbClr val="091E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5400" b="0" i="0" u="none" strike="noStrike" spc="-2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란 </a:t>
            </a:r>
            <a:r>
              <a:rPr lang="en-US" altLang="ko-KR" sz="5400" b="0" i="0" u="none" strike="noStrike" spc="-200" dirty="0" smtClean="0">
                <a:solidFill>
                  <a:srgbClr val="334D7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?</a:t>
            </a:r>
            <a:endParaRPr lang="ko-KR" sz="5400" b="0" i="0" u="none" strike="noStrike" spc="-200" dirty="0">
              <a:solidFill>
                <a:srgbClr val="334D74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000" y="2565400"/>
            <a:ext cx="9029700" cy="3403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952625" y="3136778"/>
            <a:ext cx="84582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dirty="0" err="1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모빌리티</a:t>
            </a:r>
            <a:endParaRPr lang="ko-KR" sz="3000" b="0" i="0" u="none" strike="noStrike" dirty="0" smtClean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차량</a:t>
            </a:r>
            <a:r>
              <a:rPr lang="en-US" sz="3000" b="0" i="0" u="none" strike="noStrike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000" b="0" i="0" u="none" strike="noStrike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endParaRPr lang="ko-KR" sz="3000" b="0" i="0" u="none" strike="noStrike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432300" y="2927228"/>
            <a:ext cx="8420100" cy="240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허브차고지에서</a:t>
            </a:r>
            <a:r>
              <a:rPr lang="en-US" sz="2800" b="0" i="0" u="none" strike="noStrike" spc="-100" dirty="0" smtClean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점검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수리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예약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없이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정비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가능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효율적인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차량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000" y="6210300"/>
            <a:ext cx="9029700" cy="3403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952625" y="6819778"/>
            <a:ext cx="84582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</a:t>
            </a:r>
            <a:r>
              <a:rPr lang="en-US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endParaRPr lang="ko-KR" sz="3000" b="0" i="0" u="none" strike="noStrike" dirty="0">
              <a:solidFill>
                <a:srgbClr val="17346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기록</a:t>
            </a:r>
            <a:r>
              <a:rPr lang="en-US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3000" b="0" i="0" u="none" strike="noStrike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432300" y="6597528"/>
            <a:ext cx="5626100" cy="2413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사용자의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유지보수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기록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요청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처리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관리자의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기록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저장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</a:p>
          <a:p>
            <a:pPr lvl="0" algn="l">
              <a:lnSpc>
                <a:spcPct val="200000"/>
              </a:lnSpc>
            </a:pP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API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기반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800" b="0" i="0" u="none" strike="noStrike" spc="-100" dirty="0">
                <a:solidFill>
                  <a:srgbClr val="17346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0700" y="4810232"/>
            <a:ext cx="6324600" cy="4803667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801350" y="3473389"/>
            <a:ext cx="58293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차고지</a:t>
            </a:r>
            <a:r>
              <a:rPr lang="ko-KR" altLang="en-US" sz="3000" b="0" i="0" u="none" strike="noStrike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서비스의  </a:t>
            </a:r>
            <a:r>
              <a:rPr lang="ko-KR" sz="3000" b="0" i="0" u="none" strike="noStrike" dirty="0" smtClean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특징</a:t>
            </a:r>
            <a:endParaRPr lang="ko-KR" sz="3000" b="0" i="0" u="none" strike="noStrike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839450" y="5537200"/>
            <a:ext cx="5791200" cy="474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200000"/>
              </a:lnSpc>
            </a:pP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편리한</a:t>
            </a:r>
            <a:r>
              <a:rPr lang="en-US" alt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타이어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장비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구매</a:t>
            </a:r>
            <a:endParaRPr lang="ko-KR" sz="2400" b="0" i="0" u="none" strike="noStrike" spc="-100" dirty="0">
              <a:solidFill>
                <a:schemeClr val="bg1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lvl="0" algn="ctr">
              <a:lnSpc>
                <a:spcPct val="200000"/>
              </a:lnSpc>
            </a:pP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  </a:t>
            </a:r>
            <a:r>
              <a:rPr lang="ko-KR" altLang="en-US" sz="2400" b="0" i="0" u="none" strike="noStrike" spc="-100" dirty="0" err="1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가성비</a:t>
            </a:r>
            <a:r>
              <a:rPr lang="ko-KR" alt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좋은 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제공</a:t>
            </a:r>
          </a:p>
          <a:p>
            <a:pPr marL="342900" lvl="0" indent="-342900" algn="ctr">
              <a:lnSpc>
                <a:spcPct val="200000"/>
              </a:lnSpc>
              <a:buFontTx/>
              <a:buChar char="-"/>
            </a:pPr>
            <a:r>
              <a:rPr lang="ko-KR" alt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근거리  사용자 위치 기반 보수 서비스</a:t>
            </a:r>
            <a:endParaRPr lang="en-US" altLang="ko-KR" sz="2400" b="0" i="0" u="none" strike="noStrike" spc="-100" dirty="0" smtClean="0">
              <a:solidFill>
                <a:schemeClr val="bg1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pPr marL="342900" lvl="0" indent="-342900" algn="ctr">
              <a:lnSpc>
                <a:spcPct val="200000"/>
              </a:lnSpc>
              <a:buFontTx/>
              <a:buChar char="-"/>
            </a:pP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모듈화된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 </a:t>
            </a:r>
            <a:r>
              <a:rPr lang="ko-KR" alt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  </a:t>
            </a:r>
            <a:r>
              <a:rPr lang="ko-KR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관리</a:t>
            </a:r>
            <a:r>
              <a:rPr lang="en-US" sz="2400" b="0" i="0" u="none" strike="noStrike" spc="-100" dirty="0" smtClean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시스템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구축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49214" y="2565400"/>
            <a:ext cx="5794829" cy="110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33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1606</TotalTime>
  <Words>2579</Words>
  <Application>Microsoft Office PowerPoint</Application>
  <PresentationFormat>사용자 지정</PresentationFormat>
  <Paragraphs>569</Paragraphs>
  <Slides>49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65" baseType="lpstr">
      <vt:lpstr>Arial</vt:lpstr>
      <vt:lpstr>맑은 고딕</vt:lpstr>
      <vt:lpstr>Pretendard ExtraBold</vt:lpstr>
      <vt:lpstr>Pretendard</vt:lpstr>
      <vt:lpstr>Hallym Gothic Medium</vt:lpstr>
      <vt:lpstr>Calibri</vt:lpstr>
      <vt:lpstr>Pretendard Medium</vt:lpstr>
      <vt:lpstr>Consolas</vt:lpstr>
      <vt:lpstr>Hallym Gothic Regular</vt:lpstr>
      <vt:lpstr>Hallym Gothic Bold</vt:lpstr>
      <vt:lpstr>Pretendard Bold</vt:lpstr>
      <vt:lpstr>Wingdings</vt:lpstr>
      <vt:lpstr>LINE Seed Sans KR Regular</vt:lpstr>
      <vt:lpstr>Pretendard SemiBold</vt:lpstr>
      <vt:lpstr>Pretendard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PC06-09</dc:creator>
  <cp:lastModifiedBy>PC06-09</cp:lastModifiedBy>
  <cp:revision>200</cp:revision>
  <dcterms:created xsi:type="dcterms:W3CDTF">2006-08-16T00:00:00Z</dcterms:created>
  <dcterms:modified xsi:type="dcterms:W3CDTF">2025-03-17T11:38:33Z</dcterms:modified>
</cp:coreProperties>
</file>